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7" r:id="rId1"/>
  </p:sldMasterIdLst>
  <p:notesMasterIdLst>
    <p:notesMasterId r:id="rId18"/>
  </p:notesMasterIdLst>
  <p:sldIdLst>
    <p:sldId id="258" r:id="rId2"/>
    <p:sldId id="280" r:id="rId3"/>
    <p:sldId id="281" r:id="rId4"/>
    <p:sldId id="283" r:id="rId5"/>
    <p:sldId id="282" r:id="rId6"/>
    <p:sldId id="284" r:id="rId7"/>
    <p:sldId id="287" r:id="rId8"/>
    <p:sldId id="291" r:id="rId9"/>
    <p:sldId id="293" r:id="rId10"/>
    <p:sldId id="292" r:id="rId11"/>
    <p:sldId id="289" r:id="rId12"/>
    <p:sldId id="290" r:id="rId13"/>
    <p:sldId id="295" r:id="rId14"/>
    <p:sldId id="294" r:id="rId15"/>
    <p:sldId id="288" r:id="rId16"/>
    <p:sldId id="263" r:id="rId17"/>
  </p:sldIdLst>
  <p:sldSz cx="12192000" cy="6858000"/>
  <p:notesSz cx="6858000" cy="9144000"/>
  <p:custShowLst>
    <p:custShow name="Произвольный показ 1" id="0">
      <p:sldLst>
        <p:sld r:id="rId2"/>
        <p:sld r:id="rId17"/>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a Amanzholova" initials="TA" lastIdx="2" clrIdx="0">
    <p:extLst>
      <p:ext uri="{19B8F6BF-5375-455C-9EA6-DF929625EA0E}">
        <p15:presenceInfo xmlns:p15="http://schemas.microsoft.com/office/powerpoint/2012/main" userId="Tana Amanzholo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18"/>
    <p:penClr>
      <a:prstClr val="red"/>
    </p:penClr>
    <p:extLst>
      <p:ext uri="{EC167BDD-8182-4AB7-AECC-EB403E3ABB37}">
        <p14:laserClr xmlns:p14="http://schemas.microsoft.com/office/powerpoint/2010/main">
          <a:srgbClr val="0000FF"/>
        </p14:laserClr>
      </p:ext>
      <p:ext uri="{2FDB2607-1784-4EEB-B798-7EB5836EED8A}">
        <p14:showMediaCtrls xmlns:p14="http://schemas.microsoft.com/office/powerpoint/2010/main" val="1"/>
      </p:ext>
    </p:extLst>
  </p:showPr>
  <p:clrMru>
    <a:srgbClr val="CEF0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76" autoAdjust="0"/>
    <p:restoredTop sz="94660"/>
  </p:normalViewPr>
  <p:slideViewPr>
    <p:cSldViewPr snapToGrid="0">
      <p:cViewPr varScale="1">
        <p:scale>
          <a:sx n="67" d="100"/>
          <a:sy n="67" d="100"/>
        </p:scale>
        <p:origin x="5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7C8BA0-A588-46C7-8A42-EA408BCFB383}" type="datetimeFigureOut">
              <a:rPr lang="ru-RU" smtClean="0"/>
              <a:t>15.05.2022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F4024C-CE13-4264-A1D9-3BA0372824DB}" type="slidenum">
              <a:rPr lang="ru-RU" smtClean="0"/>
              <a:t>‹#›</a:t>
            </a:fld>
            <a:endParaRPr lang="ru-RU"/>
          </a:p>
        </p:txBody>
      </p:sp>
    </p:spTree>
    <p:extLst>
      <p:ext uri="{BB962C8B-B14F-4D97-AF65-F5344CB8AC3E}">
        <p14:creationId xmlns:p14="http://schemas.microsoft.com/office/powerpoint/2010/main" val="3774201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AF4024C-CE13-4264-A1D9-3BA0372824DB}" type="slidenum">
              <a:rPr lang="ru-RU" smtClean="0"/>
              <a:t>1</a:t>
            </a:fld>
            <a:endParaRPr lang="ru-RU"/>
          </a:p>
        </p:txBody>
      </p:sp>
    </p:spTree>
    <p:extLst>
      <p:ext uri="{BB962C8B-B14F-4D97-AF65-F5344CB8AC3E}">
        <p14:creationId xmlns:p14="http://schemas.microsoft.com/office/powerpoint/2010/main" val="3712406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F239A9A-B4B0-4B32-B8CD-2E25E95134C4}" type="datetimeFigureOut">
              <a:rPr lang="en-US" smtClean="0"/>
              <a:t>5/15/2022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21259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advTm="11918">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7004436-CA73-4D53-89B4-2A5C7347BF2F}" type="datetimeFigureOut">
              <a:rPr lang="en-US" smtClean="0"/>
              <a:t>5/15/2022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163651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7004436-CA73-4D53-89B4-2A5C7347BF2F}" type="datetimeFigureOut">
              <a:rPr lang="en-US" smtClean="0"/>
              <a:t>5/15/2022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549260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7004436-CA73-4D53-89B4-2A5C7347BF2F}" type="datetimeFigureOut">
              <a:rPr lang="en-US" smtClean="0"/>
              <a:t>5/15/2022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402034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7004436-CA73-4D53-89B4-2A5C7347BF2F}" type="datetimeFigureOut">
              <a:rPr lang="en-US" smtClean="0"/>
              <a:t>5/15/2022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3616228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7004436-CA73-4D53-89B4-2A5C7347BF2F}" type="datetimeFigureOut">
              <a:rPr lang="en-US" smtClean="0"/>
              <a:t>5/15/2022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889000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7004436-CA73-4D53-89B4-2A5C7347BF2F}" type="datetimeFigureOut">
              <a:rPr lang="en-US" smtClean="0"/>
              <a:t>5/15/2022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662814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smtClean="0"/>
              <a:t>5/15/2022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67446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advTm="11918">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513FEF9-69D0-4F8C-A336-59491FBEDC47}" type="datetimeFigureOut">
              <a:rPr lang="en-US" smtClean="0"/>
              <a:t>5/15/2022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33629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advTm="11918">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smtClean="0"/>
              <a:t>5/15/2022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289823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advTm="11918">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EB9C5D3-0140-4E75-8D7F-C0623D06DFD7}" type="datetimeFigureOut">
              <a:rPr lang="en-US" smtClean="0"/>
              <a:t>5/15/2022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9690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advTm="11918">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smtClean="0"/>
              <a:t>5/15/2022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56308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advTm="11918">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smtClean="0"/>
              <a:t>5/15/2022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55550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advTm="11918">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smtClean="0"/>
              <a:t>5/15/2022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59420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advTm="11918">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1AE78-96A2-4A23-B183-3B6DB4374FE7}" type="datetimeFigureOut">
              <a:rPr lang="en-US" smtClean="0"/>
              <a:t>5/15/2022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249384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advTm="11918">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3AE0757-B101-4811-9189-10EB2F458E2D}" type="datetimeFigureOut">
              <a:rPr lang="en-US" smtClean="0"/>
              <a:t>5/15/2022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3415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advTm="11918">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EBDC078-589F-40E3-816C-EE21D62B5BBA}" type="datetimeFigureOut">
              <a:rPr lang="en-US" smtClean="0"/>
              <a:t>5/15/2022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903585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advTm="11918">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7004436-CA73-4D53-89B4-2A5C7347BF2F}" type="datetimeFigureOut">
              <a:rPr lang="en-US" smtClean="0"/>
              <a:t>5/15/2022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1388844"/>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advTm="11918">
        <p:fade/>
      </p:transition>
    </mc:Fallback>
  </mc:AlternateConten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8473" y="2842972"/>
            <a:ext cx="6289964" cy="954107"/>
          </a:xfrm>
          <a:prstGeom prst="rect">
            <a:avLst/>
          </a:prstGeom>
          <a:noFill/>
        </p:spPr>
        <p:txBody>
          <a:bodyPr wrap="square" rtlCol="0">
            <a:spAutoFit/>
          </a:bodyPr>
          <a:lstStyle/>
          <a:p>
            <a:r>
              <a:rPr lang="kk-KZ" dirty="0"/>
              <a:t> </a:t>
            </a:r>
            <a:r>
              <a:rPr lang="kk-KZ" sz="2800" b="1" i="1" dirty="0">
                <a:solidFill>
                  <a:srgbClr val="002060"/>
                </a:solidFill>
                <a:latin typeface="Times New Roman" panose="02020603050405020304" pitchFamily="18" charset="0"/>
                <a:cs typeface="Times New Roman" panose="02020603050405020304" pitchFamily="18" charset="0"/>
              </a:rPr>
              <a:t>Сабақтың тақырыбы: </a:t>
            </a:r>
          </a:p>
          <a:p>
            <a:r>
              <a:rPr lang="kk-KZ" sz="2800" b="1" i="1" dirty="0">
                <a:solidFill>
                  <a:schemeClr val="accent6">
                    <a:lumMod val="75000"/>
                  </a:schemeClr>
                </a:solidFill>
                <a:latin typeface="Times New Roman" panose="02020603050405020304" pitchFamily="18" charset="0"/>
                <a:cs typeface="Times New Roman" panose="02020603050405020304" pitchFamily="18" charset="0"/>
              </a:rPr>
              <a:t>     «Абай жолы» романы.  Қайтқанда</a:t>
            </a:r>
            <a:endParaRPr lang="ru-RU" sz="2800" b="1" i="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274618" y="1185261"/>
            <a:ext cx="6289965" cy="1231106"/>
          </a:xfrm>
          <a:prstGeom prst="rect">
            <a:avLst/>
          </a:prstGeom>
          <a:noFill/>
        </p:spPr>
        <p:txBody>
          <a:bodyPr wrap="square" rtlCol="0">
            <a:spAutoFit/>
          </a:bodyPr>
          <a:lstStyle/>
          <a:p>
            <a:r>
              <a:rPr lang="kk-KZ" dirty="0"/>
              <a:t> </a:t>
            </a:r>
            <a:r>
              <a:rPr lang="kk-KZ" sz="2800" b="1" i="1" dirty="0">
                <a:solidFill>
                  <a:srgbClr val="002060"/>
                </a:solidFill>
                <a:latin typeface="Times New Roman" panose="02020603050405020304" pitchFamily="18" charset="0"/>
                <a:cs typeface="Times New Roman" panose="02020603050405020304" pitchFamily="18" charset="0"/>
              </a:rPr>
              <a:t>Бөлім тақырыбы:  </a:t>
            </a:r>
          </a:p>
          <a:p>
            <a:r>
              <a:rPr lang="kk-KZ" sz="2800" i="1" dirty="0">
                <a:solidFill>
                  <a:srgbClr val="002060"/>
                </a:solidFill>
                <a:latin typeface="Times New Roman" panose="02020603050405020304" pitchFamily="18" charset="0"/>
                <a:cs typeface="Times New Roman" panose="02020603050405020304" pitchFamily="18" charset="0"/>
              </a:rPr>
              <a:t>       </a:t>
            </a:r>
            <a:r>
              <a:rPr lang="kk-KZ" sz="2800" b="1" i="1" dirty="0">
                <a:solidFill>
                  <a:schemeClr val="accent6">
                    <a:lumMod val="75000"/>
                  </a:schemeClr>
                </a:solidFill>
                <a:latin typeface="Times New Roman" panose="02020603050405020304" pitchFamily="18" charset="0"/>
                <a:cs typeface="Times New Roman" panose="02020603050405020304" pitchFamily="18" charset="0"/>
              </a:rPr>
              <a:t>Ғасырлық туынды</a:t>
            </a:r>
          </a:p>
          <a:p>
            <a:r>
              <a:rPr lang="kk-KZ" dirty="0"/>
              <a:t> </a:t>
            </a:r>
            <a:endParaRPr lang="ru-RU" dirty="0"/>
          </a:p>
        </p:txBody>
      </p:sp>
      <p:pic>
        <p:nvPicPr>
          <p:cNvPr id="21" name="Рисунок 20"/>
          <p:cNvPicPr>
            <a:picLocks noChangeAspect="1"/>
          </p:cNvPicPr>
          <p:nvPr/>
        </p:nvPicPr>
        <p:blipFill>
          <a:blip r:embed="rId3"/>
          <a:stretch>
            <a:fillRect/>
          </a:stretch>
        </p:blipFill>
        <p:spPr>
          <a:xfrm>
            <a:off x="8103610" y="1664268"/>
            <a:ext cx="2531863" cy="3311513"/>
          </a:xfrm>
          <a:prstGeom prst="rect">
            <a:avLst/>
          </a:prstGeom>
        </p:spPr>
      </p:pic>
    </p:spTree>
    <p:extLst>
      <p:ext uri="{BB962C8B-B14F-4D97-AF65-F5344CB8AC3E}">
        <p14:creationId xmlns:p14="http://schemas.microsoft.com/office/powerpoint/2010/main" val="2990725432"/>
      </p:ext>
    </p:extLst>
  </p:cSld>
  <p:clrMapOvr>
    <a:masterClrMapping/>
  </p:clrMapOvr>
  <mc:AlternateContent xmlns:mc="http://schemas.openxmlformats.org/markup-compatibility/2006" xmlns:p14="http://schemas.microsoft.com/office/powerpoint/2010/main">
    <mc:Choice Requires="p14">
      <p:transition spd="slow" p14:dur="2000" advTm="18036">
        <p14:prism isContent="1"/>
      </p:transition>
    </mc:Choice>
    <mc:Fallback xmlns="">
      <p:transition spd="slow" advTm="18036">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7300" y="3082193"/>
            <a:ext cx="10446325" cy="1015663"/>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2. </a:t>
            </a:r>
            <a:r>
              <a:rPr lang="ru-RU" sz="2000" dirty="0">
                <a:solidFill>
                  <a:schemeClr val="accent6">
                    <a:lumMod val="75000"/>
                  </a:schemeClr>
                </a:solidFill>
                <a:latin typeface="Times New Roman" panose="02020603050405020304" pitchFamily="18" charset="0"/>
                <a:cs typeface="Times New Roman" panose="02020603050405020304" pitchFamily="18" charset="0"/>
              </a:rPr>
              <a:t>Абай,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Қодардың</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қылмысы</a:t>
            </a:r>
            <a:r>
              <a:rPr lang="ru-RU" sz="2000" dirty="0">
                <a:solidFill>
                  <a:schemeClr val="accent6">
                    <a:lumMod val="75000"/>
                  </a:schemeClr>
                </a:solidFill>
                <a:latin typeface="Times New Roman" panose="02020603050405020304" pitchFamily="18" charset="0"/>
                <a:cs typeface="Times New Roman" panose="02020603050405020304" pitchFamily="18" charset="0"/>
              </a:rPr>
              <a:t> не,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өзі</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кім</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екенін</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білмеген</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қалпында</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болатын</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Ол</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жалғыз-ақ</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дарға</a:t>
            </a:r>
            <a:r>
              <a:rPr lang="ru-RU" sz="2000" dirty="0">
                <a:solidFill>
                  <a:schemeClr val="accent6">
                    <a:lumMod val="75000"/>
                  </a:schemeClr>
                </a:solidFill>
                <a:latin typeface="Times New Roman" panose="02020603050405020304" pitchFamily="18" charset="0"/>
                <a:cs typeface="Times New Roman" panose="02020603050405020304" pitchFamily="18" charset="0"/>
              </a:rPr>
              <a:t> асу»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деген</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жерде</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ішінен</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бір</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түрлі</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тіксініп</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қалды</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Әкесіне</a:t>
            </a:r>
            <a:r>
              <a:rPr lang="ru-RU" sz="2000" dirty="0">
                <a:solidFill>
                  <a:schemeClr val="accent6">
                    <a:lumMod val="75000"/>
                  </a:schemeClr>
                </a:solidFill>
                <a:latin typeface="Times New Roman" panose="02020603050405020304" pitchFamily="18" charset="0"/>
                <a:cs typeface="Times New Roman" panose="02020603050405020304" pitchFamily="18" charset="0"/>
              </a:rPr>
              <a:t> сене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алмай</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сескене</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қарап</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соны</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істейді</a:t>
            </a:r>
            <a:r>
              <a:rPr lang="ru-RU" sz="2000" dirty="0">
                <a:solidFill>
                  <a:schemeClr val="accent6">
                    <a:lumMod val="75000"/>
                  </a:schemeClr>
                </a:solidFill>
                <a:latin typeface="Times New Roman" panose="02020603050405020304" pitchFamily="18" charset="0"/>
                <a:cs typeface="Times New Roman" panose="02020603050405020304" pitchFamily="18" charset="0"/>
              </a:rPr>
              <a:t>-ау»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деп</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бір</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ойлады</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p>
        </p:txBody>
      </p:sp>
      <p:sp>
        <p:nvSpPr>
          <p:cNvPr id="3" name="Прямоугольник 2"/>
          <p:cNvSpPr/>
          <p:nvPr/>
        </p:nvSpPr>
        <p:spPr>
          <a:xfrm>
            <a:off x="637301" y="1291242"/>
            <a:ext cx="10446325" cy="1631216"/>
          </a:xfrm>
          <a:prstGeom prst="rect">
            <a:avLst/>
          </a:prstGeom>
        </p:spPr>
        <p:txBody>
          <a:bodyPr wrap="square">
            <a:spAutoFit/>
          </a:bodyPr>
          <a:lstStyle/>
          <a:p>
            <a:pPr marL="457200" indent="-457200">
              <a:buAutoNum type="arabicPeriod"/>
            </a:pPr>
            <a:r>
              <a:rPr lang="ru-RU" sz="2000" dirty="0">
                <a:solidFill>
                  <a:srgbClr val="002060"/>
                </a:solidFill>
                <a:latin typeface="Times New Roman" panose="02020603050405020304" pitchFamily="18" charset="0"/>
                <a:cs typeface="Times New Roman" panose="02020603050405020304" pitchFamily="18" charset="0"/>
              </a:rPr>
              <a:t>Аз </a:t>
            </a:r>
            <a:r>
              <a:rPr lang="ru-RU" sz="2000" dirty="0" err="1">
                <a:solidFill>
                  <a:srgbClr val="002060"/>
                </a:solidFill>
                <a:latin typeface="Times New Roman" panose="02020603050405020304" pitchFamily="18" charset="0"/>
                <a:cs typeface="Times New Roman" panose="02020603050405020304" pitchFamily="18" charset="0"/>
              </a:rPr>
              <a:t>бөгелген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соң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бағанадан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Құнанбайға</a:t>
            </a:r>
            <a:r>
              <a:rPr lang="ru-RU" sz="2000" dirty="0">
                <a:solidFill>
                  <a:srgbClr val="002060"/>
                </a:solidFill>
                <a:latin typeface="Times New Roman" panose="02020603050405020304" pitchFamily="18" charset="0"/>
                <a:cs typeface="Times New Roman" panose="02020603050405020304" pitchFamily="18" charset="0"/>
              </a:rPr>
              <a:t> сыр </a:t>
            </a:r>
            <a:r>
              <a:rPr lang="ru-RU" sz="2000" dirty="0" err="1">
                <a:solidFill>
                  <a:srgbClr val="002060"/>
                </a:solidFill>
                <a:latin typeface="Times New Roman" panose="02020603050405020304" pitchFamily="18" charset="0"/>
                <a:cs typeface="Times New Roman" panose="02020603050405020304" pitchFamily="18" charset="0"/>
              </a:rPr>
              <a:t>алдырмай</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салқын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ғана</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қарап</a:t>
            </a:r>
            <a:endParaRPr lang="ru-RU" sz="2000" dirty="0">
              <a:solidFill>
                <a:srgbClr val="002060"/>
              </a:solidFill>
              <a:latin typeface="Times New Roman" panose="02020603050405020304" pitchFamily="18" charset="0"/>
              <a:cs typeface="Times New Roman" panose="02020603050405020304" pitchFamily="18" charset="0"/>
            </a:endParaRPr>
          </a:p>
          <a:p>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отырған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Байсал</a:t>
            </a:r>
            <a:r>
              <a:rPr lang="ru-RU" sz="2000" dirty="0">
                <a:solidFill>
                  <a:srgbClr val="002060"/>
                </a:solidFill>
                <a:latin typeface="Times New Roman" panose="02020603050405020304" pitchFamily="18" charset="0"/>
                <a:cs typeface="Times New Roman" panose="02020603050405020304" pitchFamily="18" charset="0"/>
              </a:rPr>
              <a:t>: </a:t>
            </a:r>
          </a:p>
          <a:p>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Қара</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деп</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жазалаған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күнде</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мұның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жазасы</a:t>
            </a:r>
            <a:r>
              <a:rPr lang="ru-RU" sz="2000" dirty="0">
                <a:solidFill>
                  <a:srgbClr val="002060"/>
                </a:solidFill>
                <a:latin typeface="Times New Roman" panose="02020603050405020304" pitchFamily="18" charset="0"/>
                <a:cs typeface="Times New Roman" panose="02020603050405020304" pitchFamily="18" charset="0"/>
              </a:rPr>
              <a:t> не </a:t>
            </a:r>
            <a:r>
              <a:rPr lang="ru-RU" sz="2000" dirty="0" err="1">
                <a:solidFill>
                  <a:srgbClr val="002060"/>
                </a:solidFill>
                <a:latin typeface="Times New Roman" panose="02020603050405020304" pitchFamily="18" charset="0"/>
                <a:cs typeface="Times New Roman" panose="02020603050405020304" pitchFamily="18" charset="0"/>
              </a:rPr>
              <a:t>болмақ</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деп</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еді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Құнанбай</a:t>
            </a:r>
            <a:r>
              <a:rPr lang="ru-RU" sz="2000" dirty="0">
                <a:solidFill>
                  <a:srgbClr val="002060"/>
                </a:solidFill>
                <a:latin typeface="Times New Roman" panose="02020603050405020304" pitchFamily="18" charset="0"/>
                <a:cs typeface="Times New Roman" panose="02020603050405020304" pitchFamily="18" charset="0"/>
              </a:rPr>
              <a:t>: </a:t>
            </a:r>
          </a:p>
          <a:p>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Мына</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Жұмабай</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қалаға</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барып</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Ахмет</a:t>
            </a:r>
            <a:r>
              <a:rPr lang="ru-RU" sz="2000" dirty="0">
                <a:solidFill>
                  <a:srgbClr val="002060"/>
                </a:solidFill>
                <a:latin typeface="Times New Roman" panose="02020603050405020304" pitchFamily="18" charset="0"/>
                <a:cs typeface="Times New Roman" panose="02020603050405020304" pitchFamily="18" charset="0"/>
              </a:rPr>
              <a:t> Риза </a:t>
            </a:r>
            <a:r>
              <a:rPr lang="ru-RU" sz="2000" dirty="0" err="1">
                <a:solidFill>
                  <a:srgbClr val="002060"/>
                </a:solidFill>
                <a:latin typeface="Times New Roman" panose="02020603050405020304" pitchFamily="18" charset="0"/>
                <a:cs typeface="Times New Roman" panose="02020603050405020304" pitchFamily="18" charset="0"/>
              </a:rPr>
              <a:t>хазіреттен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фатуа</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сұрап</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келді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Жазасы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дарға</a:t>
            </a:r>
            <a:r>
              <a:rPr lang="ru-RU" sz="2000" dirty="0">
                <a:solidFill>
                  <a:srgbClr val="002060"/>
                </a:solidFill>
                <a:latin typeface="Times New Roman" panose="02020603050405020304" pitchFamily="18" charset="0"/>
                <a:cs typeface="Times New Roman" panose="02020603050405020304" pitchFamily="18" charset="0"/>
              </a:rPr>
              <a:t> асу </a:t>
            </a:r>
            <a:r>
              <a:rPr lang="ru-RU" sz="2000" dirty="0" err="1">
                <a:solidFill>
                  <a:srgbClr val="002060"/>
                </a:solidFill>
                <a:latin typeface="Times New Roman" panose="02020603050405020304" pitchFamily="18" charset="0"/>
                <a:cs typeface="Times New Roman" panose="02020603050405020304" pitchFamily="18" charset="0"/>
              </a:rPr>
              <a:t>депті</a:t>
            </a:r>
            <a:r>
              <a:rPr lang="ru-RU" sz="2000" dirty="0">
                <a:solidFill>
                  <a:srgbClr val="002060"/>
                </a:solidFill>
                <a:latin typeface="Times New Roman" panose="02020603050405020304" pitchFamily="18" charset="0"/>
                <a:cs typeface="Times New Roman" panose="02020603050405020304" pitchFamily="18" charset="0"/>
              </a:rPr>
              <a:t>. </a:t>
            </a:r>
          </a:p>
        </p:txBody>
      </p:sp>
      <p:sp>
        <p:nvSpPr>
          <p:cNvPr id="4" name="Прямоугольник 3"/>
          <p:cNvSpPr/>
          <p:nvPr/>
        </p:nvSpPr>
        <p:spPr>
          <a:xfrm>
            <a:off x="637299" y="4257591"/>
            <a:ext cx="10446325" cy="1631216"/>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3</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Иә</a:t>
            </a:r>
            <a:r>
              <a:rPr lang="ru-RU" sz="2000" dirty="0">
                <a:solidFill>
                  <a:srgbClr val="002060"/>
                </a:solidFill>
                <a:latin typeface="Times New Roman" panose="02020603050405020304" pitchFamily="18" charset="0"/>
                <a:cs typeface="Times New Roman" panose="02020603050405020304" pitchFamily="18" charset="0"/>
              </a:rPr>
              <a:t>, мен </a:t>
            </a:r>
            <a:r>
              <a:rPr lang="ru-RU" sz="2000" dirty="0" err="1">
                <a:solidFill>
                  <a:srgbClr val="002060"/>
                </a:solidFill>
                <a:latin typeface="Times New Roman" panose="02020603050405020304" pitchFamily="18" charset="0"/>
                <a:cs typeface="Times New Roman" panose="02020603050405020304" pitchFamily="18" charset="0"/>
              </a:rPr>
              <a:t>көк</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ит</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болсам</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сендер</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көп</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итсің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Жабыларсың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таларсың</a:t>
            </a:r>
            <a:r>
              <a:rPr lang="ru-RU" sz="2000" dirty="0">
                <a:solidFill>
                  <a:srgbClr val="002060"/>
                </a:solidFill>
                <a:latin typeface="Times New Roman" panose="02020603050405020304" pitchFamily="18" charset="0"/>
                <a:cs typeface="Times New Roman" panose="02020603050405020304" pitchFamily="18" charset="0"/>
              </a:rPr>
              <a:t> да </a:t>
            </a:r>
            <a:r>
              <a:rPr lang="ru-RU" sz="2000" dirty="0" err="1">
                <a:solidFill>
                  <a:srgbClr val="002060"/>
                </a:solidFill>
                <a:latin typeface="Times New Roman" panose="02020603050405020304" pitchFamily="18" charset="0"/>
                <a:cs typeface="Times New Roman" panose="02020603050405020304" pitchFamily="18" charset="0"/>
              </a:rPr>
              <a:t>жерсің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дегенде</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Қамысбай</a:t>
            </a:r>
            <a:r>
              <a:rPr lang="ru-RU" sz="2000" dirty="0">
                <a:solidFill>
                  <a:srgbClr val="002060"/>
                </a:solidFill>
                <a:latin typeface="Times New Roman" panose="02020603050405020304" pitchFamily="18" charset="0"/>
                <a:cs typeface="Times New Roman" panose="02020603050405020304" pitchFamily="18" charset="0"/>
              </a:rPr>
              <a:t> мен </a:t>
            </a:r>
            <a:r>
              <a:rPr lang="ru-RU" sz="2000" dirty="0" err="1">
                <a:solidFill>
                  <a:srgbClr val="002060"/>
                </a:solidFill>
                <a:latin typeface="Times New Roman" panose="02020603050405020304" pitchFamily="18" charset="0"/>
                <a:cs typeface="Times New Roman" panose="02020603050405020304" pitchFamily="18" charset="0"/>
              </a:rPr>
              <a:t>бағанағы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төрт</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жігіт</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Қодарды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сүйрей</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жөнелді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Сүйретіле</a:t>
            </a:r>
            <a:r>
              <a:rPr lang="ru-RU" sz="2000" dirty="0">
                <a:solidFill>
                  <a:srgbClr val="002060"/>
                </a:solidFill>
                <a:latin typeface="Times New Roman" panose="02020603050405020304" pitchFamily="18" charset="0"/>
                <a:cs typeface="Times New Roman" panose="02020603050405020304" pitchFamily="18" charset="0"/>
              </a:rPr>
              <a:t> бара </a:t>
            </a:r>
            <a:r>
              <a:rPr lang="ru-RU" sz="2000" dirty="0" err="1">
                <a:solidFill>
                  <a:srgbClr val="002060"/>
                </a:solidFill>
                <a:latin typeface="Times New Roman" panose="02020603050405020304" pitchFamily="18" charset="0"/>
                <a:cs typeface="Times New Roman" panose="02020603050405020304" pitchFamily="18" charset="0"/>
              </a:rPr>
              <a:t>жатып</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Қодар</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зор</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дауыспен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барынша</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шырқап</a:t>
            </a:r>
            <a:r>
              <a:rPr lang="ru-RU" sz="2000" dirty="0">
                <a:solidFill>
                  <a:srgbClr val="002060"/>
                </a:solidFill>
                <a:latin typeface="Times New Roman" panose="02020603050405020304" pitchFamily="18" charset="0"/>
                <a:cs typeface="Times New Roman" panose="02020603050405020304" pitchFamily="18" charset="0"/>
              </a:rPr>
              <a:t>: </a:t>
            </a:r>
          </a:p>
          <a:p>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Ақ</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қарамды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тексермедің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бе</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өңшең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қан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жұтқан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қара</a:t>
            </a:r>
            <a:r>
              <a:rPr lang="ru-RU" sz="2000" dirty="0">
                <a:solidFill>
                  <a:srgbClr val="002060"/>
                </a:solidFill>
                <a:latin typeface="Times New Roman" panose="02020603050405020304" pitchFamily="18" charset="0"/>
                <a:cs typeface="Times New Roman" panose="02020603050405020304" pitchFamily="18" charset="0"/>
              </a:rPr>
              <a:t> бет?!- </a:t>
            </a:r>
            <a:r>
              <a:rPr lang="ru-RU" sz="2000" dirty="0" err="1">
                <a:solidFill>
                  <a:srgbClr val="002060"/>
                </a:solidFill>
                <a:latin typeface="Times New Roman" panose="02020603050405020304" pitchFamily="18" charset="0"/>
                <a:cs typeface="Times New Roman" panose="02020603050405020304" pitchFamily="18" charset="0"/>
              </a:rPr>
              <a:t>деп</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қанталаған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көзімен</a:t>
            </a:r>
            <a:endParaRPr lang="ru-RU" sz="2000" dirty="0">
              <a:solidFill>
                <a:srgbClr val="002060"/>
              </a:solidFill>
              <a:latin typeface="Times New Roman" panose="02020603050405020304" pitchFamily="18" charset="0"/>
              <a:cs typeface="Times New Roman" panose="02020603050405020304" pitchFamily="18" charset="0"/>
            </a:endParaRPr>
          </a:p>
          <a:p>
            <a:r>
              <a:rPr lang="ru-RU" sz="2000" dirty="0" err="1">
                <a:solidFill>
                  <a:srgbClr val="002060"/>
                </a:solidFill>
                <a:latin typeface="Times New Roman" panose="02020603050405020304" pitchFamily="18" charset="0"/>
                <a:cs typeface="Times New Roman" panose="02020603050405020304" pitchFamily="18" charset="0"/>
              </a:rPr>
              <a:t>Құнанбайға</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бұрылып</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атып</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жіберердей</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қарады</a:t>
            </a:r>
            <a:r>
              <a:rPr lang="ru-RU" sz="2000" dirty="0">
                <a:solidFill>
                  <a:srgbClr val="002060"/>
                </a:solidFill>
                <a:latin typeface="Times New Roman" panose="02020603050405020304" pitchFamily="18" charset="0"/>
                <a:cs typeface="Times New Roman" panose="02020603050405020304" pitchFamily="18" charset="0"/>
              </a:rPr>
              <a:t>. </a:t>
            </a:r>
          </a:p>
        </p:txBody>
      </p:sp>
      <p:pic>
        <p:nvPicPr>
          <p:cNvPr id="6" name="Рисунок 5"/>
          <p:cNvPicPr>
            <a:picLocks noChangeAspect="1"/>
          </p:cNvPicPr>
          <p:nvPr/>
        </p:nvPicPr>
        <p:blipFill>
          <a:blip r:embed="rId2"/>
          <a:stretch>
            <a:fillRect/>
          </a:stretch>
        </p:blipFill>
        <p:spPr>
          <a:xfrm>
            <a:off x="9379517" y="623675"/>
            <a:ext cx="1995054" cy="1570379"/>
          </a:xfrm>
          <a:prstGeom prst="rect">
            <a:avLst/>
          </a:prstGeom>
        </p:spPr>
      </p:pic>
      <p:sp>
        <p:nvSpPr>
          <p:cNvPr id="7" name="TextBox 6"/>
          <p:cNvSpPr txBox="1"/>
          <p:nvPr/>
        </p:nvSpPr>
        <p:spPr>
          <a:xfrm>
            <a:off x="928246" y="716546"/>
            <a:ext cx="8215754" cy="400110"/>
          </a:xfrm>
          <a:prstGeom prst="rect">
            <a:avLst/>
          </a:prstGeom>
          <a:noFill/>
        </p:spPr>
        <p:txBody>
          <a:bodyPr wrap="square" rtlCol="0">
            <a:spAutoFit/>
          </a:bodyPr>
          <a:lstStyle/>
          <a:p>
            <a:r>
              <a:rPr lang="kk-KZ" sz="2000" dirty="0">
                <a:solidFill>
                  <a:schemeClr val="accent6">
                    <a:lumMod val="75000"/>
                  </a:schemeClr>
                </a:solidFill>
                <a:latin typeface="Times New Roman" panose="02020603050405020304" pitchFamily="18" charset="0"/>
                <a:cs typeface="Times New Roman" panose="02020603050405020304" pitchFamily="18" charset="0"/>
              </a:rPr>
              <a:t>2- тапсырма. Көркем  туындыдан алынған үзінділердің мағынасын ашу.</a:t>
            </a:r>
          </a:p>
        </p:txBody>
      </p:sp>
    </p:spTree>
    <p:extLst>
      <p:ext uri="{BB962C8B-B14F-4D97-AF65-F5344CB8AC3E}">
        <p14:creationId xmlns:p14="http://schemas.microsoft.com/office/powerpoint/2010/main" val="20464350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advTm="11918">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31816" y="4053620"/>
            <a:ext cx="9351819" cy="1908215"/>
          </a:xfrm>
          <a:prstGeom prst="rect">
            <a:avLst/>
          </a:prstGeom>
        </p:spPr>
        <p:txBody>
          <a:bodyPr wrap="square">
            <a:spAutoFit/>
          </a:bodyPr>
          <a:lstStyle/>
          <a:p>
            <a:r>
              <a:rPr lang="ru-RU" sz="2000" dirty="0">
                <a:solidFill>
                  <a:schemeClr val="accent6">
                    <a:lumMod val="75000"/>
                  </a:schemeClr>
                </a:solidFill>
                <a:latin typeface="Times New Roman" panose="02020603050405020304" pitchFamily="18" charset="0"/>
                <a:cs typeface="Times New Roman" panose="02020603050405020304" pitchFamily="18" charset="0"/>
              </a:rPr>
              <a:t>Дескриптор:</a:t>
            </a:r>
          </a:p>
          <a:p>
            <a:pPr marL="285750" indent="-285750">
              <a:buFontTx/>
              <a:buChar char="-"/>
            </a:pPr>
            <a:r>
              <a:rPr lang="ru-RU" sz="2000" dirty="0" err="1">
                <a:solidFill>
                  <a:schemeClr val="accent6">
                    <a:lumMod val="75000"/>
                  </a:schemeClr>
                </a:solidFill>
                <a:latin typeface="Times New Roman" panose="02020603050405020304" pitchFamily="18" charset="0"/>
                <a:cs typeface="Times New Roman" panose="02020603050405020304" pitchFamily="18" charset="0"/>
              </a:rPr>
              <a:t>үзінділер</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бойынша</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өз</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пікірлерін</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айтады</a:t>
            </a:r>
            <a:r>
              <a:rPr lang="ru-RU" sz="2000" dirty="0">
                <a:solidFill>
                  <a:schemeClr val="accent6">
                    <a:lumMod val="75000"/>
                  </a:schemeClr>
                </a:solidFill>
                <a:latin typeface="Times New Roman" panose="02020603050405020304" pitchFamily="18" charset="0"/>
                <a:cs typeface="Times New Roman" panose="02020603050405020304" pitchFamily="18" charset="0"/>
              </a:rPr>
              <a:t>;</a:t>
            </a:r>
          </a:p>
          <a:p>
            <a:pPr marL="285750" indent="-285750">
              <a:buFontTx/>
              <a:buChar char="-"/>
            </a:pPr>
            <a:r>
              <a:rPr lang="ru-RU" sz="2000" dirty="0" err="1">
                <a:solidFill>
                  <a:schemeClr val="accent6">
                    <a:lumMod val="75000"/>
                  </a:schemeClr>
                </a:solidFill>
                <a:latin typeface="Times New Roman" panose="02020603050405020304" pitchFamily="18" charset="0"/>
                <a:cs typeface="Times New Roman" panose="02020603050405020304" pitchFamily="18" charset="0"/>
              </a:rPr>
              <a:t>шығармадағы</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көтерілген</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мәселелерді</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қазіргі</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өмірмен</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байланыстырады</a:t>
            </a:r>
            <a:r>
              <a:rPr lang="ru-RU" sz="2000" dirty="0">
                <a:solidFill>
                  <a:schemeClr val="accent6">
                    <a:lumMod val="75000"/>
                  </a:schemeClr>
                </a:solidFill>
                <a:latin typeface="Times New Roman" panose="02020603050405020304" pitchFamily="18" charset="0"/>
                <a:cs typeface="Times New Roman" panose="02020603050405020304" pitchFamily="18" charset="0"/>
              </a:rPr>
              <a:t>.</a:t>
            </a:r>
          </a:p>
          <a:p>
            <a:pPr marL="285750" indent="-285750">
              <a:buFontTx/>
              <a:buChar char="-"/>
            </a:pPr>
            <a:r>
              <a:rPr lang="ru-RU" sz="2000" dirty="0" err="1">
                <a:solidFill>
                  <a:schemeClr val="accent6">
                    <a:lumMod val="75000"/>
                  </a:schemeClr>
                </a:solidFill>
                <a:latin typeface="Times New Roman" panose="02020603050405020304" pitchFamily="18" charset="0"/>
                <a:cs typeface="Times New Roman" panose="02020603050405020304" pitchFamily="18" charset="0"/>
              </a:rPr>
              <a:t>үлкендер</a:t>
            </a:r>
            <a:r>
              <a:rPr lang="ru-RU" sz="2000" dirty="0">
                <a:solidFill>
                  <a:schemeClr val="accent6">
                    <a:lumMod val="75000"/>
                  </a:schemeClr>
                </a:solidFill>
                <a:latin typeface="Times New Roman" panose="02020603050405020304" pitchFamily="18" charset="0"/>
                <a:cs typeface="Times New Roman" panose="02020603050405020304" pitchFamily="18" charset="0"/>
              </a:rPr>
              <a:t>  мен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Абайдың</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көзқарасының</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арасындағы</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алшақтық</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көрінісін</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талқылайды</a:t>
            </a:r>
            <a:r>
              <a:rPr lang="ru-RU" sz="2000" dirty="0">
                <a:solidFill>
                  <a:schemeClr val="accent6">
                    <a:lumMod val="75000"/>
                  </a:schemeClr>
                </a:solidFill>
                <a:latin typeface="Times New Roman" panose="02020603050405020304" pitchFamily="18" charset="0"/>
                <a:cs typeface="Times New Roman" panose="02020603050405020304" pitchFamily="18" charset="0"/>
              </a:rPr>
              <a:t>;</a:t>
            </a:r>
          </a:p>
          <a:p>
            <a:pPr marL="285750" indent="-285750">
              <a:buFontTx/>
              <a:buChar char="-"/>
            </a:pPr>
            <a:endParaRPr lang="ru-RU" dirty="0"/>
          </a:p>
        </p:txBody>
      </p:sp>
      <p:sp>
        <p:nvSpPr>
          <p:cNvPr id="6" name="Прямоугольник 5"/>
          <p:cNvSpPr/>
          <p:nvPr/>
        </p:nvSpPr>
        <p:spPr>
          <a:xfrm>
            <a:off x="955963" y="2543458"/>
            <a:ext cx="7786255" cy="1323439"/>
          </a:xfrm>
          <a:prstGeom prst="rect">
            <a:avLst/>
          </a:prstGeom>
        </p:spPr>
        <p:txBody>
          <a:bodyPr wrap="square">
            <a:spAutoFit/>
          </a:bodyPr>
          <a:lstStyle/>
          <a:p>
            <a:r>
              <a:rPr lang="ru-RU" sz="2000" dirty="0">
                <a:solidFill>
                  <a:srgbClr val="002060"/>
                </a:solidFill>
                <a:latin typeface="Times New Roman" panose="02020603050405020304" pitchFamily="18" charset="0"/>
                <a:cs typeface="Times New Roman" panose="02020603050405020304" pitchFamily="18" charset="0"/>
              </a:rPr>
              <a:t>5. - Я, </a:t>
            </a:r>
            <a:r>
              <a:rPr lang="ru-RU" sz="2000" dirty="0" err="1">
                <a:solidFill>
                  <a:srgbClr val="002060"/>
                </a:solidFill>
                <a:latin typeface="Times New Roman" panose="02020603050405020304" pitchFamily="18" charset="0"/>
                <a:cs typeface="Times New Roman" panose="02020603050405020304" pitchFamily="18" charset="0"/>
              </a:rPr>
              <a:t>құдая</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зар</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тілегім</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босын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Бейуақтағы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тілегім</a:t>
            </a:r>
            <a:r>
              <a:rPr lang="ru-RU" sz="2000" dirty="0">
                <a:solidFill>
                  <a:srgbClr val="002060"/>
                </a:solidFill>
                <a:latin typeface="Times New Roman" panose="02020603050405020304" pitchFamily="18" charset="0"/>
                <a:cs typeface="Times New Roman" panose="02020603050405020304" pitchFamily="18" charset="0"/>
              </a:rPr>
              <a:t>. Осы </a:t>
            </a:r>
            <a:r>
              <a:rPr lang="ru-RU" sz="2000" dirty="0" err="1">
                <a:solidFill>
                  <a:srgbClr val="002060"/>
                </a:solidFill>
                <a:latin typeface="Times New Roman" panose="02020603050405020304" pitchFamily="18" charset="0"/>
                <a:cs typeface="Times New Roman" panose="02020603050405020304" pitchFamily="18" charset="0"/>
              </a:rPr>
              <a:t>қарашығыма</a:t>
            </a:r>
            <a:r>
              <a:rPr lang="ru-RU" sz="2000" dirty="0">
                <a:solidFill>
                  <a:srgbClr val="002060"/>
                </a:solidFill>
                <a:latin typeface="Times New Roman" panose="02020603050405020304" pitchFamily="18" charset="0"/>
                <a:cs typeface="Times New Roman" panose="02020603050405020304" pitchFamily="18" charset="0"/>
              </a:rPr>
              <a:t> </a:t>
            </a:r>
          </a:p>
          <a:p>
            <a:r>
              <a:rPr lang="ru-RU" sz="2000" dirty="0" err="1">
                <a:solidFill>
                  <a:srgbClr val="002060"/>
                </a:solidFill>
                <a:latin typeface="Times New Roman" panose="02020603050405020304" pitchFamily="18" charset="0"/>
                <a:cs typeface="Times New Roman" panose="02020603050405020304" pitchFamily="18" charset="0"/>
              </a:rPr>
              <a:t>әкесінің</a:t>
            </a:r>
            <a:r>
              <a:rPr lang="ru-RU" sz="2000" dirty="0">
                <a:solidFill>
                  <a:srgbClr val="002060"/>
                </a:solidFill>
                <a:latin typeface="Times New Roman" panose="02020603050405020304" pitchFamily="18" charset="0"/>
                <a:cs typeface="Times New Roman" panose="02020603050405020304" pitchFamily="18" charset="0"/>
              </a:rPr>
              <a:t> осы </a:t>
            </a:r>
            <a:r>
              <a:rPr lang="ru-RU" sz="2000" dirty="0" err="1">
                <a:solidFill>
                  <a:srgbClr val="002060"/>
                </a:solidFill>
                <a:latin typeface="Times New Roman" panose="02020603050405020304" pitchFamily="18" charset="0"/>
                <a:cs typeface="Times New Roman" panose="02020603050405020304" pitchFamily="18" charset="0"/>
              </a:rPr>
              <a:t>ит</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мінезін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бере</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көрме</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Тас</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бауырлығын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бере</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көрме</a:t>
            </a:r>
            <a:r>
              <a:rPr lang="ru-RU" sz="2000" dirty="0">
                <a:solidFill>
                  <a:srgbClr val="002060"/>
                </a:solidFill>
                <a:latin typeface="Times New Roman" panose="02020603050405020304" pitchFamily="18" charset="0"/>
                <a:cs typeface="Times New Roman" panose="02020603050405020304" pitchFamily="18" charset="0"/>
              </a:rPr>
              <a:t>!.. </a:t>
            </a:r>
          </a:p>
          <a:p>
            <a:r>
              <a:rPr lang="ru-RU" sz="2000" dirty="0">
                <a:solidFill>
                  <a:srgbClr val="002060"/>
                </a:solidFill>
                <a:latin typeface="Times New Roman" panose="02020603050405020304" pitchFamily="18" charset="0"/>
                <a:cs typeface="Times New Roman" panose="02020603050405020304" pitchFamily="18" charset="0"/>
              </a:rPr>
              <a:t>Я, </a:t>
            </a:r>
            <a:r>
              <a:rPr lang="ru-RU" sz="2000" dirty="0" err="1">
                <a:solidFill>
                  <a:srgbClr val="002060"/>
                </a:solidFill>
                <a:latin typeface="Times New Roman" panose="02020603050405020304" pitchFamily="18" charset="0"/>
                <a:cs typeface="Times New Roman" panose="02020603050405020304" pitchFamily="18" charset="0"/>
              </a:rPr>
              <a:t>жасаған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деп</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құрысқан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әлсіз</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қолдарымен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әжімді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мейрімді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жүзін</a:t>
            </a:r>
            <a:r>
              <a:rPr lang="ru-RU" sz="2000" dirty="0">
                <a:solidFill>
                  <a:srgbClr val="002060"/>
                </a:solidFill>
                <a:latin typeface="Times New Roman" panose="02020603050405020304" pitchFamily="18" charset="0"/>
                <a:cs typeface="Times New Roman" panose="02020603050405020304" pitchFamily="18" charset="0"/>
              </a:rPr>
              <a:t> </a:t>
            </a:r>
          </a:p>
          <a:p>
            <a:r>
              <a:rPr lang="ru-RU" sz="2000" dirty="0" err="1">
                <a:solidFill>
                  <a:srgbClr val="002060"/>
                </a:solidFill>
                <a:latin typeface="Times New Roman" panose="02020603050405020304" pitchFamily="18" charset="0"/>
                <a:cs typeface="Times New Roman" panose="02020603050405020304" pitchFamily="18" charset="0"/>
              </a:rPr>
              <a:t>сипап</a:t>
            </a:r>
            <a:r>
              <a:rPr lang="ru-RU" sz="2000" dirty="0">
                <a:solidFill>
                  <a:srgbClr val="002060"/>
                </a:solidFill>
                <a:latin typeface="Times New Roman" panose="02020603050405020304" pitchFamily="18" charset="0"/>
                <a:cs typeface="Times New Roman" panose="02020603050405020304" pitchFamily="18" charset="0"/>
              </a:rPr>
              <a:t> бата </a:t>
            </a:r>
            <a:r>
              <a:rPr lang="ru-RU" sz="2000" dirty="0" err="1">
                <a:solidFill>
                  <a:srgbClr val="002060"/>
                </a:solidFill>
                <a:latin typeface="Times New Roman" panose="02020603050405020304" pitchFamily="18" charset="0"/>
                <a:cs typeface="Times New Roman" panose="02020603050405020304" pitchFamily="18" charset="0"/>
              </a:rPr>
              <a:t>берді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Ұлжан</a:t>
            </a:r>
            <a:r>
              <a:rPr lang="ru-RU" sz="2000" dirty="0">
                <a:solidFill>
                  <a:srgbClr val="002060"/>
                </a:solidFill>
                <a:latin typeface="Times New Roman" panose="02020603050405020304" pitchFamily="18" charset="0"/>
                <a:cs typeface="Times New Roman" panose="02020603050405020304" pitchFamily="18" charset="0"/>
              </a:rPr>
              <a:t> да </a:t>
            </a:r>
            <a:r>
              <a:rPr lang="ru-RU" sz="2000" dirty="0" err="1">
                <a:solidFill>
                  <a:srgbClr val="002060"/>
                </a:solidFill>
                <a:latin typeface="Times New Roman" panose="02020603050405020304" pitchFamily="18" charset="0"/>
                <a:cs typeface="Times New Roman" panose="02020603050405020304" pitchFamily="18" charset="0"/>
              </a:rPr>
              <a:t>ішінен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аумин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деп</a:t>
            </a:r>
            <a:r>
              <a:rPr lang="ru-RU" sz="2000" dirty="0">
                <a:solidFill>
                  <a:srgbClr val="002060"/>
                </a:solidFill>
                <a:latin typeface="Times New Roman" panose="02020603050405020304" pitchFamily="18" charset="0"/>
                <a:cs typeface="Times New Roman" panose="02020603050405020304" pitchFamily="18" charset="0"/>
              </a:rPr>
              <a:t> бата </a:t>
            </a:r>
            <a:r>
              <a:rPr lang="ru-RU" sz="2000" dirty="0" err="1">
                <a:solidFill>
                  <a:srgbClr val="002060"/>
                </a:solidFill>
                <a:latin typeface="Times New Roman" panose="02020603050405020304" pitchFamily="18" charset="0"/>
                <a:cs typeface="Times New Roman" panose="02020603050405020304" pitchFamily="18" charset="0"/>
              </a:rPr>
              <a:t>қылды</a:t>
            </a:r>
            <a:r>
              <a:rPr lang="ru-RU" sz="2000" dirty="0">
                <a:solidFill>
                  <a:srgbClr val="002060"/>
                </a:solidFill>
                <a:latin typeface="Times New Roman" panose="02020603050405020304" pitchFamily="18" charset="0"/>
                <a:cs typeface="Times New Roman" panose="02020603050405020304" pitchFamily="18" charset="0"/>
              </a:rPr>
              <a:t>. </a:t>
            </a:r>
          </a:p>
        </p:txBody>
      </p:sp>
      <p:sp>
        <p:nvSpPr>
          <p:cNvPr id="7" name="Прямоугольник 6"/>
          <p:cNvSpPr/>
          <p:nvPr/>
        </p:nvSpPr>
        <p:spPr>
          <a:xfrm>
            <a:off x="1025236" y="725519"/>
            <a:ext cx="10196945" cy="1631216"/>
          </a:xfrm>
          <a:prstGeom prst="rect">
            <a:avLst/>
          </a:prstGeom>
        </p:spPr>
        <p:txBody>
          <a:bodyPr wrap="square">
            <a:spAutoFit/>
          </a:bodyPr>
          <a:lstStyle/>
          <a:p>
            <a:r>
              <a:rPr lang="ru-RU" dirty="0"/>
              <a:t>4</a:t>
            </a:r>
            <a:r>
              <a:rPr lang="ru-RU" sz="2000" dirty="0">
                <a:solidFill>
                  <a:srgbClr val="002060"/>
                </a:solidFill>
                <a:latin typeface="Times New Roman" panose="02020603050405020304" pitchFamily="18" charset="0"/>
                <a:cs typeface="Times New Roman" panose="02020603050405020304" pitchFamily="18" charset="0"/>
              </a:rPr>
              <a:t>. Абай </a:t>
            </a:r>
            <a:r>
              <a:rPr lang="ru-RU" sz="2000" dirty="0" err="1">
                <a:solidFill>
                  <a:srgbClr val="002060"/>
                </a:solidFill>
                <a:latin typeface="Times New Roman" panose="02020603050405020304" pitchFamily="18" charset="0"/>
                <a:cs typeface="Times New Roman" panose="02020603050405020304" pitchFamily="18" charset="0"/>
              </a:rPr>
              <a:t>кешкі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козының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жамырауынан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оянды</a:t>
            </a:r>
            <a:r>
              <a:rPr lang="ru-RU" sz="2000" dirty="0">
                <a:solidFill>
                  <a:srgbClr val="002060"/>
                </a:solidFill>
                <a:latin typeface="Times New Roman" panose="02020603050405020304" pitchFamily="18" charset="0"/>
                <a:cs typeface="Times New Roman" panose="02020603050405020304" pitchFamily="18" charset="0"/>
              </a:rPr>
              <a:t> Басы </a:t>
            </a:r>
            <a:r>
              <a:rPr lang="ru-RU" sz="2000" dirty="0" err="1">
                <a:solidFill>
                  <a:srgbClr val="002060"/>
                </a:solidFill>
                <a:latin typeface="Times New Roman" panose="02020603050405020304" pitchFamily="18" charset="0"/>
                <a:cs typeface="Times New Roman" panose="02020603050405020304" pitchFamily="18" charset="0"/>
              </a:rPr>
              <a:t>мең-зең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Еті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лапылдап</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күйіп</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тұрған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сияқты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Аузы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құрғап</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ерні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қатты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кезеріп</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қапты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Құр</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тамсанады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Қасында</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шешесі</a:t>
            </a:r>
            <a:r>
              <a:rPr lang="ru-RU" sz="2000" dirty="0">
                <a:solidFill>
                  <a:srgbClr val="002060"/>
                </a:solidFill>
                <a:latin typeface="Times New Roman" panose="02020603050405020304" pitchFamily="18" charset="0"/>
                <a:cs typeface="Times New Roman" panose="02020603050405020304" pitchFamily="18" charset="0"/>
              </a:rPr>
              <a:t> мен </a:t>
            </a:r>
            <a:r>
              <a:rPr lang="ru-RU" sz="2000" dirty="0" err="1">
                <a:solidFill>
                  <a:srgbClr val="002060"/>
                </a:solidFill>
                <a:latin typeface="Times New Roman" panose="02020603050405020304" pitchFamily="18" charset="0"/>
                <a:cs typeface="Times New Roman" panose="02020603050405020304" pitchFamily="18" charset="0"/>
              </a:rPr>
              <a:t>әжесі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отыр</a:t>
            </a:r>
            <a:r>
              <a:rPr lang="ru-RU" sz="2000" dirty="0">
                <a:solidFill>
                  <a:srgbClr val="002060"/>
                </a:solidFill>
                <a:latin typeface="Times New Roman" panose="02020603050405020304" pitchFamily="18" charset="0"/>
                <a:cs typeface="Times New Roman" panose="02020603050405020304" pitchFamily="18" charset="0"/>
              </a:rPr>
              <a:t>.    Абай </a:t>
            </a:r>
            <a:r>
              <a:rPr lang="ru-RU" sz="2000" dirty="0" err="1">
                <a:solidFill>
                  <a:srgbClr val="002060"/>
                </a:solidFill>
                <a:latin typeface="Times New Roman" panose="02020603050405020304" pitchFamily="18" charset="0"/>
                <a:cs typeface="Times New Roman" panose="02020603050405020304" pitchFamily="18" charset="0"/>
              </a:rPr>
              <a:t>шешелерінің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күндізгі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жайды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білгенін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байқады</a:t>
            </a:r>
            <a:r>
              <a:rPr lang="ru-RU" sz="2000" dirty="0">
                <a:solidFill>
                  <a:srgbClr val="002060"/>
                </a:solidFill>
                <a:latin typeface="Times New Roman" panose="02020603050405020304" pitchFamily="18" charset="0"/>
                <a:cs typeface="Times New Roman" panose="02020603050405020304" pitchFamily="18" charset="0"/>
              </a:rPr>
              <a:t> да: </a:t>
            </a:r>
          </a:p>
          <a:p>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Әкем</a:t>
            </a:r>
            <a:r>
              <a:rPr lang="ru-RU" sz="2000" dirty="0">
                <a:solidFill>
                  <a:srgbClr val="002060"/>
                </a:solidFill>
                <a:latin typeface="Times New Roman" panose="02020603050405020304" pitchFamily="18" charset="0"/>
                <a:cs typeface="Times New Roman" panose="02020603050405020304" pitchFamily="18" charset="0"/>
              </a:rPr>
              <a:t>...</a:t>
            </a:r>
            <a:r>
              <a:rPr lang="ru-RU" sz="2000" dirty="0" err="1">
                <a:solidFill>
                  <a:srgbClr val="002060"/>
                </a:solidFill>
                <a:latin typeface="Times New Roman" panose="02020603050405020304" pitchFamily="18" charset="0"/>
                <a:cs typeface="Times New Roman" panose="02020603050405020304" pitchFamily="18" charset="0"/>
              </a:rPr>
              <a:t>Әкем</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деп</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әкесін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еске</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алып</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күрсініп</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кеудесін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сипап</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шешелеріне</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құпия</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қып</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шаққандай</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боп</a:t>
            </a:r>
            <a:r>
              <a:rPr lang="ru-RU" sz="2000" dirty="0">
                <a:solidFill>
                  <a:srgbClr val="002060"/>
                </a:solidFill>
                <a:latin typeface="Times New Roman" panose="02020603050405020304" pitchFamily="18" charset="0"/>
                <a:cs typeface="Times New Roman" panose="02020603050405020304" pitchFamily="18" charset="0"/>
              </a:rPr>
              <a:t>: - Не </a:t>
            </a:r>
            <a:r>
              <a:rPr lang="ru-RU" sz="2000" dirty="0" err="1">
                <a:solidFill>
                  <a:srgbClr val="002060"/>
                </a:solidFill>
                <a:latin typeface="Times New Roman" panose="02020603050405020304" pitchFamily="18" charset="0"/>
                <a:cs typeface="Times New Roman" panose="02020603050405020304" pitchFamily="18" charset="0"/>
              </a:rPr>
              <a:t>деген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қатал</a:t>
            </a:r>
            <a:r>
              <a:rPr lang="ru-RU" sz="2000" dirty="0">
                <a:solidFill>
                  <a:srgbClr val="002060"/>
                </a:solidFill>
                <a:latin typeface="Times New Roman" panose="02020603050405020304" pitchFamily="18" charset="0"/>
                <a:cs typeface="Times New Roman" panose="02020603050405020304" pitchFamily="18" charset="0"/>
              </a:rPr>
              <a:t>, не </a:t>
            </a:r>
            <a:r>
              <a:rPr lang="ru-RU" sz="2000" dirty="0" err="1">
                <a:solidFill>
                  <a:srgbClr val="002060"/>
                </a:solidFill>
                <a:latin typeface="Times New Roman" panose="02020603050405020304" pitchFamily="18" charset="0"/>
                <a:cs typeface="Times New Roman" panose="02020603050405020304" pitchFamily="18" charset="0"/>
              </a:rPr>
              <a:t>деген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қатты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еді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деді</a:t>
            </a:r>
            <a:endParaRPr lang="ru-RU" sz="2000" dirty="0">
              <a:solidFill>
                <a:srgbClr val="00206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9116291" y="2404509"/>
            <a:ext cx="1856509" cy="1848836"/>
          </a:xfrm>
          <a:prstGeom prst="rect">
            <a:avLst/>
          </a:prstGeom>
        </p:spPr>
      </p:pic>
    </p:spTree>
    <p:extLst>
      <p:ext uri="{BB962C8B-B14F-4D97-AF65-F5344CB8AC3E}">
        <p14:creationId xmlns:p14="http://schemas.microsoft.com/office/powerpoint/2010/main" val="20901077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advTm="11918">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98764" y="585503"/>
            <a:ext cx="11139053" cy="5601533"/>
          </a:xfrm>
          <a:prstGeom prst="rect">
            <a:avLst/>
          </a:prstGeom>
        </p:spPr>
        <p:txBody>
          <a:bodyPr wrap="square">
            <a:spAutoFit/>
          </a:bodyPr>
          <a:lstStyle/>
          <a:p>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Ықтимал</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жауап</a:t>
            </a:r>
            <a:endParaRPr lang="ru-RU" sz="2000" dirty="0">
              <a:solidFill>
                <a:schemeClr val="accent6">
                  <a:lumMod val="75000"/>
                </a:schemeClr>
              </a:solidFill>
              <a:latin typeface="Times New Roman" panose="02020603050405020304" pitchFamily="18" charset="0"/>
              <a:cs typeface="Times New Roman" panose="02020603050405020304" pitchFamily="18" charset="0"/>
            </a:endParaRPr>
          </a:p>
          <a:p>
            <a:r>
              <a:rPr lang="ru-RU" sz="2000" dirty="0">
                <a:solidFill>
                  <a:srgbClr val="002060"/>
                </a:solidFill>
                <a:latin typeface="Times New Roman" panose="02020603050405020304" pitchFamily="18" charset="0"/>
                <a:cs typeface="Times New Roman" panose="02020603050405020304" pitchFamily="18" charset="0"/>
              </a:rPr>
              <a:t> </a:t>
            </a:r>
          </a:p>
          <a:p>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Жас</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баланың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осындай</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кінәсіз</a:t>
            </a:r>
            <a:r>
              <a:rPr lang="ru-RU" sz="2000" dirty="0">
                <a:solidFill>
                  <a:srgbClr val="002060"/>
                </a:solidFill>
                <a:latin typeface="Times New Roman" panose="02020603050405020304" pitchFamily="18" charset="0"/>
                <a:cs typeface="Times New Roman" panose="02020603050405020304" pitchFamily="18" charset="0"/>
              </a:rPr>
              <a:t>, тек </a:t>
            </a:r>
            <a:r>
              <a:rPr lang="ru-RU" sz="2000" dirty="0" err="1">
                <a:solidFill>
                  <a:srgbClr val="002060"/>
                </a:solidFill>
                <a:latin typeface="Times New Roman" panose="02020603050405020304" pitchFamily="18" charset="0"/>
                <a:cs typeface="Times New Roman" panose="02020603050405020304" pitchFamily="18" charset="0"/>
              </a:rPr>
              <a:t>жақсылыққа</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ғана</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бейім</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адал</a:t>
            </a:r>
            <a:r>
              <a:rPr lang="ru-RU" sz="2000" dirty="0">
                <a:solidFill>
                  <a:srgbClr val="002060"/>
                </a:solidFill>
                <a:latin typeface="Times New Roman" panose="02020603050405020304" pitchFamily="18" charset="0"/>
                <a:cs typeface="Times New Roman" panose="02020603050405020304" pitchFamily="18" charset="0"/>
              </a:rPr>
              <a:t> да </a:t>
            </a:r>
            <a:r>
              <a:rPr lang="ru-RU" sz="2000" dirty="0" err="1">
                <a:solidFill>
                  <a:srgbClr val="002060"/>
                </a:solidFill>
                <a:latin typeface="Times New Roman" panose="02020603050405020304" pitchFamily="18" charset="0"/>
                <a:cs typeface="Times New Roman" panose="02020603050405020304" pitchFamily="18" charset="0"/>
              </a:rPr>
              <a:t>ашық</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жанын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алғашқы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көрген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сұмдық</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көрінісі</a:t>
            </a:r>
            <a:r>
              <a:rPr lang="ru-RU" sz="2000" dirty="0">
                <a:solidFill>
                  <a:srgbClr val="002060"/>
                </a:solidFill>
                <a:latin typeface="Times New Roman" panose="02020603050405020304" pitchFamily="18" charset="0"/>
                <a:cs typeface="Times New Roman" panose="02020603050405020304" pitchFamily="18" charset="0"/>
              </a:rPr>
              <a:t> – </a:t>
            </a:r>
            <a:r>
              <a:rPr lang="ru-RU" sz="2000" dirty="0" err="1">
                <a:solidFill>
                  <a:srgbClr val="002060"/>
                </a:solidFill>
                <a:latin typeface="Times New Roman" panose="02020603050405020304" pitchFamily="18" charset="0"/>
                <a:cs typeface="Times New Roman" panose="02020603050405020304" pitchFamily="18" charset="0"/>
              </a:rPr>
              <a:t>Қодардың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қолдан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өлтірілуі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қатты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түршіктіреді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Оның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жан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дүниесіндегі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бір-біріне</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қарама</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қарсы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екі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сезім</a:t>
            </a:r>
            <a:r>
              <a:rPr lang="ru-RU" sz="2000" dirty="0">
                <a:solidFill>
                  <a:srgbClr val="002060"/>
                </a:solidFill>
                <a:latin typeface="Times New Roman" panose="02020603050405020304" pitchFamily="18" charset="0"/>
                <a:cs typeface="Times New Roman" panose="02020603050405020304" pitchFamily="18" charset="0"/>
              </a:rPr>
              <a:t> – </a:t>
            </a:r>
            <a:r>
              <a:rPr lang="ru-RU" sz="2000" dirty="0" err="1">
                <a:solidFill>
                  <a:srgbClr val="002060"/>
                </a:solidFill>
                <a:latin typeface="Times New Roman" panose="02020603050405020304" pitchFamily="18" charset="0"/>
                <a:cs typeface="Times New Roman" panose="02020603050405020304" pitchFamily="18" charset="0"/>
              </a:rPr>
              <a:t>жақсылық</a:t>
            </a:r>
            <a:r>
              <a:rPr lang="ru-RU" sz="2000" dirty="0">
                <a:solidFill>
                  <a:srgbClr val="002060"/>
                </a:solidFill>
                <a:latin typeface="Times New Roman" panose="02020603050405020304" pitchFamily="18" charset="0"/>
                <a:cs typeface="Times New Roman" panose="02020603050405020304" pitchFamily="18" charset="0"/>
              </a:rPr>
              <a:t> пен </a:t>
            </a:r>
            <a:r>
              <a:rPr lang="ru-RU" sz="2000" dirty="0" err="1">
                <a:solidFill>
                  <a:srgbClr val="002060"/>
                </a:solidFill>
                <a:latin typeface="Times New Roman" panose="02020603050405020304" pitchFamily="18" charset="0"/>
                <a:cs typeface="Times New Roman" panose="02020603050405020304" pitchFamily="18" charset="0"/>
              </a:rPr>
              <a:t>жауыздықтан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туған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сезімдер</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туған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даласына</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махаббат</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сол</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туған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далада</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болып</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жатқан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сұмдықтан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жирену</a:t>
            </a:r>
            <a:r>
              <a:rPr lang="ru-RU" sz="2000" dirty="0">
                <a:solidFill>
                  <a:srgbClr val="002060"/>
                </a:solidFill>
                <a:latin typeface="Times New Roman" panose="02020603050405020304" pitchFamily="18" charset="0"/>
                <a:cs typeface="Times New Roman" panose="02020603050405020304" pitchFamily="18" charset="0"/>
              </a:rPr>
              <a:t> оны </a:t>
            </a:r>
            <a:r>
              <a:rPr lang="ru-RU" sz="2000" dirty="0" err="1">
                <a:solidFill>
                  <a:srgbClr val="002060"/>
                </a:solidFill>
                <a:latin typeface="Times New Roman" panose="02020603050405020304" pitchFamily="18" charset="0"/>
                <a:cs typeface="Times New Roman" panose="02020603050405020304" pitchFamily="18" charset="0"/>
              </a:rPr>
              <a:t>шытырманға</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салады</a:t>
            </a:r>
            <a:r>
              <a:rPr lang="ru-RU" sz="2000" dirty="0">
                <a:solidFill>
                  <a:srgbClr val="002060"/>
                </a:solidFill>
                <a:latin typeface="Times New Roman" panose="02020603050405020304" pitchFamily="18" charset="0"/>
                <a:cs typeface="Times New Roman" panose="02020603050405020304" pitchFamily="18" charset="0"/>
              </a:rPr>
              <a:t>. Осы </a:t>
            </a:r>
            <a:r>
              <a:rPr lang="ru-RU" sz="2000" dirty="0" err="1">
                <a:solidFill>
                  <a:srgbClr val="002060"/>
                </a:solidFill>
                <a:latin typeface="Times New Roman" panose="02020603050405020304" pitchFamily="18" charset="0"/>
                <a:cs typeface="Times New Roman" panose="02020603050405020304" pitchFamily="18" charset="0"/>
              </a:rPr>
              <a:t>сәт</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менің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ойымша</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оның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өміріндегі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үлкен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бетбұрыс</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болып</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табылды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М.Әуезов</a:t>
            </a:r>
            <a:r>
              <a:rPr lang="ru-RU" sz="2000" dirty="0">
                <a:solidFill>
                  <a:srgbClr val="002060"/>
                </a:solidFill>
                <a:latin typeface="Times New Roman" panose="02020603050405020304" pitchFamily="18" charset="0"/>
                <a:cs typeface="Times New Roman" panose="02020603050405020304" pitchFamily="18" charset="0"/>
              </a:rPr>
              <a:t>/</a:t>
            </a:r>
          </a:p>
          <a:p>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Күні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өтіп</a:t>
            </a:r>
            <a:r>
              <a:rPr lang="ru-RU" sz="2000" dirty="0">
                <a:solidFill>
                  <a:srgbClr val="002060"/>
                </a:solidFill>
                <a:latin typeface="Times New Roman" panose="02020603050405020304" pitchFamily="18" charset="0"/>
                <a:cs typeface="Times New Roman" panose="02020603050405020304" pitchFamily="18" charset="0"/>
              </a:rPr>
              <a:t> бара </a:t>
            </a:r>
            <a:r>
              <a:rPr lang="ru-RU" sz="2000" dirty="0" err="1">
                <a:solidFill>
                  <a:srgbClr val="002060"/>
                </a:solidFill>
                <a:latin typeface="Times New Roman" panose="02020603050405020304" pitchFamily="18" charset="0"/>
                <a:cs typeface="Times New Roman" panose="02020603050405020304" pitchFamily="18" charset="0"/>
              </a:rPr>
              <a:t>жатса</a:t>
            </a:r>
            <a:r>
              <a:rPr lang="ru-RU" sz="2000" dirty="0">
                <a:solidFill>
                  <a:srgbClr val="002060"/>
                </a:solidFill>
                <a:latin typeface="Times New Roman" panose="02020603050405020304" pitchFamily="18" charset="0"/>
                <a:cs typeface="Times New Roman" panose="02020603050405020304" pitchFamily="18" charset="0"/>
              </a:rPr>
              <a:t> да </a:t>
            </a:r>
            <a:r>
              <a:rPr lang="ru-RU" sz="2000" dirty="0" err="1">
                <a:solidFill>
                  <a:srgbClr val="002060"/>
                </a:solidFill>
                <a:latin typeface="Times New Roman" panose="02020603050405020304" pitchFamily="18" charset="0"/>
                <a:cs typeface="Times New Roman" panose="02020603050405020304" pitchFamily="18" charset="0"/>
              </a:rPr>
              <a:t>тамыры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тереңдегі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ескіліктің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жарқыншағы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Қүнанбай</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бейнесі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арқылы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жетсе</a:t>
            </a:r>
            <a:r>
              <a:rPr lang="ru-RU" sz="2000" dirty="0">
                <a:solidFill>
                  <a:srgbClr val="002060"/>
                </a:solidFill>
                <a:latin typeface="Times New Roman" panose="02020603050405020304" pitchFamily="18" charset="0"/>
                <a:cs typeface="Times New Roman" panose="02020603050405020304" pitchFamily="18" charset="0"/>
              </a:rPr>
              <a:t>, ал Абай </a:t>
            </a:r>
            <a:r>
              <a:rPr lang="ru-RU" sz="2000" dirty="0" err="1">
                <a:solidFill>
                  <a:srgbClr val="002060"/>
                </a:solidFill>
                <a:latin typeface="Times New Roman" panose="02020603050405020304" pitchFamily="18" charset="0"/>
                <a:cs typeface="Times New Roman" panose="02020603050405020304" pitchFamily="18" charset="0"/>
              </a:rPr>
              <a:t>жаңашылдықтың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бастамасы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Жазушы</a:t>
            </a:r>
            <a:r>
              <a:rPr lang="ru-RU" sz="2000" dirty="0">
                <a:solidFill>
                  <a:srgbClr val="002060"/>
                </a:solidFill>
                <a:latin typeface="Times New Roman" panose="02020603050405020304" pitchFamily="18" charset="0"/>
                <a:cs typeface="Times New Roman" panose="02020603050405020304" pitchFamily="18" charset="0"/>
              </a:rPr>
              <a:t> Абай </a:t>
            </a:r>
            <a:r>
              <a:rPr lang="ru-RU" sz="2000" dirty="0" err="1">
                <a:solidFill>
                  <a:srgbClr val="002060"/>
                </a:solidFill>
                <a:latin typeface="Times New Roman" panose="02020603050405020304" pitchFamily="18" charset="0"/>
                <a:cs typeface="Times New Roman" panose="02020603050405020304" pitchFamily="18" charset="0"/>
              </a:rPr>
              <a:t>тұлғасының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қалыптасуын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суреттеу</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арқылы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ескі</a:t>
            </a:r>
            <a:r>
              <a:rPr lang="ru-RU" sz="2000" dirty="0">
                <a:solidFill>
                  <a:srgbClr val="002060"/>
                </a:solidFill>
                <a:latin typeface="Times New Roman" panose="02020603050405020304" pitchFamily="18" charset="0"/>
                <a:cs typeface="Times New Roman" panose="02020603050405020304" pitchFamily="18" charset="0"/>
              </a:rPr>
              <a:t> мен </a:t>
            </a:r>
            <a:r>
              <a:rPr lang="ru-RU" sz="2000" dirty="0" err="1">
                <a:solidFill>
                  <a:srgbClr val="002060"/>
                </a:solidFill>
                <a:latin typeface="Times New Roman" panose="02020603050405020304" pitchFamily="18" charset="0"/>
                <a:cs typeface="Times New Roman" panose="02020603050405020304" pitchFamily="18" charset="0"/>
              </a:rPr>
              <a:t>жаңаның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арасындағы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қайшылықтарды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бейнелейді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Бұл</a:t>
            </a:r>
            <a:r>
              <a:rPr lang="ru-RU" sz="2000" dirty="0">
                <a:solidFill>
                  <a:srgbClr val="002060"/>
                </a:solidFill>
                <a:latin typeface="Times New Roman" panose="02020603050405020304" pitchFamily="18" charset="0"/>
                <a:cs typeface="Times New Roman" panose="02020603050405020304" pitchFamily="18" charset="0"/>
              </a:rPr>
              <a:t> Абай </a:t>
            </a:r>
            <a:r>
              <a:rPr lang="ru-RU" sz="2000" dirty="0" err="1">
                <a:solidFill>
                  <a:srgbClr val="002060"/>
                </a:solidFill>
                <a:latin typeface="Times New Roman" panose="02020603050405020304" pitchFamily="18" charset="0"/>
                <a:cs typeface="Times New Roman" panose="02020603050405020304" pitchFamily="18" charset="0"/>
              </a:rPr>
              <a:t>образын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айшықтауда</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жаңаша</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сипат</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алды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Әке</a:t>
            </a:r>
            <a:r>
              <a:rPr lang="ru-RU" sz="2000" dirty="0">
                <a:solidFill>
                  <a:srgbClr val="002060"/>
                </a:solidFill>
                <a:latin typeface="Times New Roman" panose="02020603050405020304" pitchFamily="18" charset="0"/>
                <a:cs typeface="Times New Roman" panose="02020603050405020304" pitchFamily="18" charset="0"/>
              </a:rPr>
              <a:t> мен </a:t>
            </a:r>
            <a:r>
              <a:rPr lang="ru-RU" sz="2000" dirty="0" err="1">
                <a:solidFill>
                  <a:srgbClr val="002060"/>
                </a:solidFill>
                <a:latin typeface="Times New Roman" panose="02020603050405020304" pitchFamily="18" charset="0"/>
                <a:cs typeface="Times New Roman" panose="02020603050405020304" pitchFamily="18" charset="0"/>
              </a:rPr>
              <a:t>баланың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өзара</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ымырасыз</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жауларға</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айналуы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нәтижесінде</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Абайдың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әкеден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біржола</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тұсау</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үзіп</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іргесін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ажыратуы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шығарманың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күш-қуатын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арттыра</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түседі</a:t>
            </a:r>
            <a:r>
              <a:rPr lang="ru-RU" sz="2000" dirty="0">
                <a:solidFill>
                  <a:srgbClr val="002060"/>
                </a:solidFill>
                <a:latin typeface="Times New Roman" panose="02020603050405020304" pitchFamily="18" charset="0"/>
                <a:cs typeface="Times New Roman" panose="02020603050405020304" pitchFamily="18" charset="0"/>
              </a:rPr>
              <a:t>.  Эпопея </a:t>
            </a:r>
            <a:r>
              <a:rPr lang="ru-RU" sz="2000" dirty="0" err="1">
                <a:solidFill>
                  <a:srgbClr val="002060"/>
                </a:solidFill>
                <a:latin typeface="Times New Roman" panose="02020603050405020304" pitchFamily="18" charset="0"/>
                <a:cs typeface="Times New Roman" panose="02020603050405020304" pitchFamily="18" charset="0"/>
              </a:rPr>
              <a:t>ерекшелігі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бастан-аяқ</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тартысқа</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қарама-қарсы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күштердің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қым-қиғаш</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күресіне</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құрылған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және</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осылардың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бәрі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диалектикалық</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қимыл-қозғалыс</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өсу-өрбу</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өрістеу</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үстінде</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көрсетілген</a:t>
            </a:r>
            <a:r>
              <a:rPr lang="ru-RU" sz="2000" dirty="0">
                <a:solidFill>
                  <a:srgbClr val="002060"/>
                </a:solidFill>
                <a:latin typeface="Times New Roman" panose="02020603050405020304" pitchFamily="18" charset="0"/>
                <a:cs typeface="Times New Roman" panose="02020603050405020304" pitchFamily="18" charset="0"/>
              </a:rPr>
              <a:t>.</a:t>
            </a:r>
          </a:p>
          <a:p>
            <a:r>
              <a:rPr lang="ru-RU" sz="2000" dirty="0" err="1">
                <a:solidFill>
                  <a:srgbClr val="002060"/>
                </a:solidFill>
                <a:latin typeface="Times New Roman" panose="02020603050405020304" pitchFamily="18" charset="0"/>
                <a:cs typeface="Times New Roman" panose="02020603050405020304" pitchFamily="18" charset="0"/>
              </a:rPr>
              <a:t>Жазушы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ру</a:t>
            </a:r>
            <a:r>
              <a:rPr lang="ru-RU" sz="2000" dirty="0">
                <a:solidFill>
                  <a:srgbClr val="002060"/>
                </a:solidFill>
                <a:latin typeface="Times New Roman" panose="02020603050405020304" pitchFamily="18" charset="0"/>
                <a:cs typeface="Times New Roman" panose="02020603050405020304" pitchFamily="18" charset="0"/>
              </a:rPr>
              <a:t> мен </a:t>
            </a:r>
            <a:r>
              <a:rPr lang="ru-RU" sz="2000" dirty="0" err="1">
                <a:solidFill>
                  <a:srgbClr val="002060"/>
                </a:solidFill>
                <a:latin typeface="Times New Roman" panose="02020603050405020304" pitchFamily="18" charset="0"/>
                <a:cs typeface="Times New Roman" panose="02020603050405020304" pitchFamily="18" charset="0"/>
              </a:rPr>
              <a:t>ру</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арасындағы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кескілестер</a:t>
            </a:r>
            <a:r>
              <a:rPr lang="ru-RU" sz="2000" dirty="0">
                <a:solidFill>
                  <a:srgbClr val="002060"/>
                </a:solidFill>
                <a:latin typeface="Times New Roman" panose="02020603050405020304" pitchFamily="18" charset="0"/>
                <a:cs typeface="Times New Roman" panose="02020603050405020304" pitchFamily="18" charset="0"/>
              </a:rPr>
              <a:t> - </a:t>
            </a:r>
            <a:r>
              <a:rPr lang="ru-RU" sz="2000" dirty="0" err="1">
                <a:solidFill>
                  <a:srgbClr val="002060"/>
                </a:solidFill>
                <a:latin typeface="Times New Roman" panose="02020603050405020304" pitchFamily="18" charset="0"/>
                <a:cs typeface="Times New Roman" panose="02020603050405020304" pitchFamily="18" charset="0"/>
              </a:rPr>
              <a:t>жер</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дауы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жесір</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дауы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құн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барымта</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алыс-жұлыс</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айқастар</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арқылы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үлкен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қоғамдық</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шындықты</a:t>
            </a:r>
            <a:r>
              <a:rPr lang="ru-RU" sz="2000" dirty="0">
                <a:solidFill>
                  <a:srgbClr val="002060"/>
                </a:solidFill>
                <a:latin typeface="Times New Roman" panose="02020603050405020304" pitchFamily="18" charset="0"/>
                <a:cs typeface="Times New Roman" panose="02020603050405020304" pitchFamily="18" charset="0"/>
              </a:rPr>
              <a:t> - </a:t>
            </a:r>
            <a:r>
              <a:rPr lang="ru-RU" sz="2000" dirty="0" err="1">
                <a:solidFill>
                  <a:srgbClr val="002060"/>
                </a:solidFill>
                <a:latin typeface="Times New Roman" panose="02020603050405020304" pitchFamily="18" charset="0"/>
                <a:cs typeface="Times New Roman" panose="02020603050405020304" pitchFamily="18" charset="0"/>
              </a:rPr>
              <a:t>ескі</a:t>
            </a:r>
            <a:r>
              <a:rPr lang="ru-RU" sz="2000" dirty="0">
                <a:solidFill>
                  <a:srgbClr val="002060"/>
                </a:solidFill>
                <a:latin typeface="Times New Roman" panose="02020603050405020304" pitchFamily="18" charset="0"/>
                <a:cs typeface="Times New Roman" panose="02020603050405020304" pitchFamily="18" charset="0"/>
              </a:rPr>
              <a:t> мен </a:t>
            </a:r>
            <a:r>
              <a:rPr lang="ru-RU" sz="2000" dirty="0" err="1">
                <a:solidFill>
                  <a:srgbClr val="002060"/>
                </a:solidFill>
                <a:latin typeface="Times New Roman" panose="02020603050405020304" pitchFamily="18" charset="0"/>
                <a:cs typeface="Times New Roman" panose="02020603050405020304" pitchFamily="18" charset="0"/>
              </a:rPr>
              <a:t>жаңаның</a:t>
            </a:r>
            <a:r>
              <a:rPr lang="ru-RU" sz="2000" dirty="0">
                <a:solidFill>
                  <a:srgbClr val="002060"/>
                </a:solidFill>
                <a:latin typeface="Times New Roman" panose="02020603050405020304" pitchFamily="18" charset="0"/>
                <a:cs typeface="Times New Roman" panose="02020603050405020304" pitchFamily="18" charset="0"/>
              </a:rPr>
              <a:t> диалектик, </a:t>
            </a:r>
            <a:r>
              <a:rPr lang="ru-RU" sz="2000" dirty="0" err="1">
                <a:solidFill>
                  <a:srgbClr val="002060"/>
                </a:solidFill>
                <a:latin typeface="Times New Roman" panose="02020603050405020304" pitchFamily="18" charset="0"/>
                <a:cs typeface="Times New Roman" panose="02020603050405020304" pitchFamily="18" charset="0"/>
              </a:rPr>
              <a:t>қарама-қарсылығын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күрес</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нәтижесінде</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ескіні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жаңаның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жеңуін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ашуы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тамаша</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композициялық</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құрылым</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деп</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ойлаймын</a:t>
            </a:r>
            <a:r>
              <a:rPr lang="ru-RU" sz="2000" dirty="0">
                <a:solidFill>
                  <a:srgbClr val="002060"/>
                </a:solidFill>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11733281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advTm="11918">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33055" y="625872"/>
            <a:ext cx="9975273" cy="1077218"/>
          </a:xfrm>
          <a:prstGeom prst="rect">
            <a:avLst/>
          </a:prstGeom>
        </p:spPr>
        <p:txBody>
          <a:bodyPr wrap="square">
            <a:spAutoFit/>
          </a:bodyPr>
          <a:lstStyle/>
          <a:p>
            <a:r>
              <a:rPr lang="ru-RU" sz="2400" dirty="0" err="1">
                <a:solidFill>
                  <a:schemeClr val="accent6">
                    <a:lumMod val="75000"/>
                  </a:schemeClr>
                </a:solidFill>
                <a:latin typeface="Times New Roman" panose="02020603050405020304" pitchFamily="18" charset="0"/>
                <a:cs typeface="Times New Roman" panose="02020603050405020304" pitchFamily="18" charset="0"/>
              </a:rPr>
              <a:t>Қорытынды</a:t>
            </a:r>
            <a:r>
              <a:rPr lang="ru-RU" sz="2400" dirty="0">
                <a:solidFill>
                  <a:schemeClr val="accent6">
                    <a:lumMod val="75000"/>
                  </a:schemeClr>
                </a:solidFill>
                <a:latin typeface="Times New Roman" panose="02020603050405020304" pitchFamily="18" charset="0"/>
                <a:cs typeface="Times New Roman" panose="02020603050405020304" pitchFamily="18" charset="0"/>
              </a:rPr>
              <a:t>.     Абай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жолы</a:t>
            </a:r>
            <a:r>
              <a:rPr lang="ru-RU" sz="2400" dirty="0">
                <a:solidFill>
                  <a:schemeClr val="accent6">
                    <a:lumMod val="75000"/>
                  </a:schemeClr>
                </a:solidFill>
                <a:latin typeface="Times New Roman" panose="02020603050405020304" pitchFamily="18" charset="0"/>
                <a:cs typeface="Times New Roman" panose="02020603050405020304" pitchFamily="18" charset="0"/>
              </a:rPr>
              <a:t> –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өсу</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жолы</a:t>
            </a:r>
            <a:endParaRPr lang="ru-RU" sz="2400" dirty="0">
              <a:solidFill>
                <a:schemeClr val="accent6">
                  <a:lumMod val="75000"/>
                </a:schemeClr>
              </a:solidFill>
              <a:latin typeface="Times New Roman" panose="02020603050405020304" pitchFamily="18" charset="0"/>
              <a:cs typeface="Times New Roman" panose="02020603050405020304" pitchFamily="18" charset="0"/>
            </a:endParaRPr>
          </a:p>
          <a:p>
            <a:r>
              <a:rPr lang="kk-KZ" sz="2000" dirty="0">
                <a:solidFill>
                  <a:srgbClr val="002060"/>
                </a:solidFill>
                <a:latin typeface="Times New Roman" panose="02020603050405020304" pitchFamily="18" charset="0"/>
                <a:cs typeface="Times New Roman" panose="02020603050405020304" pitchFamily="18" charset="0"/>
              </a:rPr>
              <a:t>Дескрипторы:   Абайдың азаматтық образының қалыптасуындағы өрлеу жолын қорытындылайды.</a:t>
            </a:r>
            <a:endParaRPr lang="ru-RU" sz="2000" dirty="0">
              <a:solidFill>
                <a:srgbClr val="002060"/>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705000624"/>
              </p:ext>
            </p:extLst>
          </p:nvPr>
        </p:nvGraphicFramePr>
        <p:xfrm>
          <a:off x="1233055" y="1899753"/>
          <a:ext cx="9975273" cy="4361946"/>
        </p:xfrm>
        <a:graphic>
          <a:graphicData uri="http://schemas.openxmlformats.org/drawingml/2006/table">
            <a:tbl>
              <a:tblPr firstRow="1" bandRow="1">
                <a:tableStyleId>{5C22544A-7EE6-4342-B048-85BDC9FD1C3A}</a:tableStyleId>
              </a:tblPr>
              <a:tblGrid>
                <a:gridCol w="3793068">
                  <a:extLst>
                    <a:ext uri="{9D8B030D-6E8A-4147-A177-3AD203B41FA5}">
                      <a16:colId xmlns:a16="http://schemas.microsoft.com/office/drawing/2014/main" val="2975454532"/>
                    </a:ext>
                  </a:extLst>
                </a:gridCol>
                <a:gridCol w="6182205">
                  <a:extLst>
                    <a:ext uri="{9D8B030D-6E8A-4147-A177-3AD203B41FA5}">
                      <a16:colId xmlns:a16="http://schemas.microsoft.com/office/drawing/2014/main" val="4233656320"/>
                    </a:ext>
                  </a:extLst>
                </a:gridCol>
              </a:tblGrid>
              <a:tr h="0">
                <a:tc>
                  <a:txBody>
                    <a:bodyPr/>
                    <a:lstStyle/>
                    <a:p>
                      <a:r>
                        <a:rPr lang="kk-KZ" dirty="0"/>
                        <a:t>   Пікір</a:t>
                      </a:r>
                      <a:r>
                        <a:rPr lang="kk-KZ" baseline="0" dirty="0"/>
                        <a:t> </a:t>
                      </a:r>
                      <a:endParaRPr lang="ru-RU" dirty="0"/>
                    </a:p>
                  </a:txBody>
                  <a:tcPr/>
                </a:tc>
                <a:tc>
                  <a:txBody>
                    <a:bodyPr/>
                    <a:lstStyle/>
                    <a:p>
                      <a:r>
                        <a:rPr lang="kk-KZ" dirty="0"/>
                        <a:t>  Тұжырым</a:t>
                      </a:r>
                      <a:endParaRPr lang="ru-RU" dirty="0"/>
                    </a:p>
                  </a:txBody>
                  <a:tcPr/>
                </a:tc>
                <a:extLst>
                  <a:ext uri="{0D108BD9-81ED-4DB2-BD59-A6C34878D82A}">
                    <a16:rowId xmlns:a16="http://schemas.microsoft.com/office/drawing/2014/main" val="2471552183"/>
                  </a:ext>
                </a:extLst>
              </a:tr>
              <a:tr h="617362">
                <a:tc>
                  <a:txBody>
                    <a:bodyPr/>
                    <a:lstStyle/>
                    <a:p>
                      <a:r>
                        <a:rPr lang="ru-RU" sz="2000" dirty="0" err="1">
                          <a:solidFill>
                            <a:srgbClr val="002060"/>
                          </a:solidFill>
                          <a:latin typeface="Times New Roman" panose="02020603050405020304" pitchFamily="18" charset="0"/>
                          <a:cs typeface="Times New Roman" panose="02020603050405020304" pitchFamily="18" charset="0"/>
                        </a:rPr>
                        <a:t>Абайдың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өнер-білім</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жолына</a:t>
                      </a:r>
                      <a:r>
                        <a:rPr lang="ru-RU" sz="2000" dirty="0">
                          <a:solidFill>
                            <a:srgbClr val="002060"/>
                          </a:solidFill>
                          <a:latin typeface="Times New Roman" panose="02020603050405020304" pitchFamily="18" charset="0"/>
                          <a:cs typeface="Times New Roman" panose="02020603050405020304" pitchFamily="18" charset="0"/>
                        </a:rPr>
                        <a:t> бет </a:t>
                      </a:r>
                      <a:r>
                        <a:rPr lang="ru-RU" sz="2000" dirty="0" err="1">
                          <a:solidFill>
                            <a:srgbClr val="002060"/>
                          </a:solidFill>
                          <a:latin typeface="Times New Roman" panose="02020603050405020304" pitchFamily="18" charset="0"/>
                          <a:cs typeface="Times New Roman" panose="02020603050405020304" pitchFamily="18" charset="0"/>
                        </a:rPr>
                        <a:t>бұруының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себептері</a:t>
                      </a:r>
                      <a:r>
                        <a:rPr lang="ru-RU" sz="2000" dirty="0">
                          <a:solidFill>
                            <a:srgbClr val="002060"/>
                          </a:solidFill>
                          <a:latin typeface="Times New Roman" panose="02020603050405020304" pitchFamily="18" charset="0"/>
                          <a:cs typeface="Times New Roman" panose="02020603050405020304" pitchFamily="18" charset="0"/>
                        </a:rPr>
                        <a:t> </a:t>
                      </a:r>
                    </a:p>
                    <a:p>
                      <a:endParaRPr lang="ru-RU" sz="2000" dirty="0">
                        <a:solidFill>
                          <a:srgbClr val="002060"/>
                        </a:solidFill>
                        <a:latin typeface="Times New Roman" panose="02020603050405020304" pitchFamily="18" charset="0"/>
                        <a:cs typeface="Times New Roman" panose="02020603050405020304" pitchFamily="18" charset="0"/>
                      </a:endParaRPr>
                    </a:p>
                  </a:txBody>
                  <a:tcPr/>
                </a:tc>
                <a:tc>
                  <a:txBody>
                    <a:bodyPr/>
                    <a:lstStyle/>
                    <a:p>
                      <a:endParaRPr lang="ru-RU"/>
                    </a:p>
                  </a:txBody>
                  <a:tcPr/>
                </a:tc>
                <a:extLst>
                  <a:ext uri="{0D108BD9-81ED-4DB2-BD59-A6C34878D82A}">
                    <a16:rowId xmlns:a16="http://schemas.microsoft.com/office/drawing/2014/main" val="2837944096"/>
                  </a:ext>
                </a:extLst>
              </a:tr>
              <a:tr h="841858">
                <a:tc>
                  <a:txBody>
                    <a:bodyPr/>
                    <a:lstStyle/>
                    <a:p>
                      <a:r>
                        <a:rPr lang="ru-RU" sz="2000" dirty="0" err="1">
                          <a:solidFill>
                            <a:srgbClr val="002060"/>
                          </a:solidFill>
                          <a:latin typeface="Times New Roman" panose="02020603050405020304" pitchFamily="18" charset="0"/>
                          <a:cs typeface="Times New Roman" panose="02020603050405020304" pitchFamily="18" charset="0"/>
                        </a:rPr>
                        <a:t>Абайдың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өз</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ортасына</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көз</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қарасының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өзгеруі</a:t>
                      </a:r>
                      <a:r>
                        <a:rPr lang="ru-RU" sz="2000" dirty="0">
                          <a:solidFill>
                            <a:srgbClr val="002060"/>
                          </a:solidFill>
                          <a:latin typeface="Times New Roman" panose="02020603050405020304" pitchFamily="18" charset="0"/>
                          <a:cs typeface="Times New Roman" panose="02020603050405020304" pitchFamily="18" charset="0"/>
                        </a:rPr>
                        <a:t>.</a:t>
                      </a:r>
                    </a:p>
                  </a:txBody>
                  <a:tcPr/>
                </a:tc>
                <a:tc>
                  <a:txBody>
                    <a:bodyPr/>
                    <a:lstStyle/>
                    <a:p>
                      <a:endParaRPr lang="ru-RU" dirty="0"/>
                    </a:p>
                  </a:txBody>
                  <a:tcPr/>
                </a:tc>
                <a:extLst>
                  <a:ext uri="{0D108BD9-81ED-4DB2-BD59-A6C34878D82A}">
                    <a16:rowId xmlns:a16="http://schemas.microsoft.com/office/drawing/2014/main" val="3219924313"/>
                  </a:ext>
                </a:extLst>
              </a:tr>
              <a:tr h="10540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2000" dirty="0" err="1">
                          <a:solidFill>
                            <a:srgbClr val="002060"/>
                          </a:solidFill>
                          <a:latin typeface="Times New Roman" panose="02020603050405020304" pitchFamily="18" charset="0"/>
                          <a:cs typeface="Times New Roman" panose="02020603050405020304" pitchFamily="18" charset="0"/>
                        </a:rPr>
                        <a:t>Абайдың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әке</a:t>
                      </a:r>
                      <a:r>
                        <a:rPr lang="ru-RU" sz="2000" baseline="0" dirty="0">
                          <a:solidFill>
                            <a:srgbClr val="002060"/>
                          </a:solidFill>
                          <a:latin typeface="Times New Roman" panose="02020603050405020304" pitchFamily="18" charset="0"/>
                          <a:cs typeface="Times New Roman" panose="02020603050405020304" pitchFamily="18" charset="0"/>
                        </a:rPr>
                        <a:t> </a:t>
                      </a:r>
                      <a:r>
                        <a:rPr lang="ru-RU" sz="2000" baseline="0" dirty="0" err="1">
                          <a:solidFill>
                            <a:srgbClr val="002060"/>
                          </a:solidFill>
                          <a:latin typeface="Times New Roman" panose="02020603050405020304" pitchFamily="18" charset="0"/>
                          <a:cs typeface="Times New Roman" panose="02020603050405020304" pitchFamily="18" charset="0"/>
                        </a:rPr>
                        <a:t>жолын</a:t>
                      </a:r>
                      <a:r>
                        <a:rPr lang="ru-RU" sz="2000" baseline="0" dirty="0">
                          <a:solidFill>
                            <a:srgbClr val="002060"/>
                          </a:solidFill>
                          <a:latin typeface="Times New Roman" panose="02020603050405020304" pitchFamily="18" charset="0"/>
                          <a:cs typeface="Times New Roman" panose="02020603050405020304" pitchFamily="18" charset="0"/>
                        </a:rPr>
                        <a:t> </a:t>
                      </a:r>
                      <a:r>
                        <a:rPr lang="ru-RU" sz="2000" baseline="0" dirty="0" err="1">
                          <a:solidFill>
                            <a:srgbClr val="002060"/>
                          </a:solidFill>
                          <a:latin typeface="Times New Roman" panose="02020603050405020304" pitchFamily="18" charset="0"/>
                          <a:cs typeface="Times New Roman" panose="02020603050405020304" pitchFamily="18" charset="0"/>
                        </a:rPr>
                        <a:t>таңдамай</a:t>
                      </a:r>
                      <a:r>
                        <a:rPr lang="ru-RU" sz="2000" baseline="0" dirty="0">
                          <a:solidFill>
                            <a:srgbClr val="002060"/>
                          </a:solidFill>
                          <a:latin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халық</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жағына</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шығуы</a:t>
                      </a:r>
                      <a:endParaRPr lang="ru-RU" sz="2000" dirty="0">
                        <a:solidFill>
                          <a:srgbClr val="002060"/>
                        </a:solidFill>
                        <a:latin typeface="Times New Roman" panose="02020603050405020304" pitchFamily="18" charset="0"/>
                        <a:cs typeface="Times New Roman" panose="02020603050405020304" pitchFamily="18" charset="0"/>
                      </a:endParaRPr>
                    </a:p>
                  </a:txBody>
                  <a:tcPr/>
                </a:tc>
                <a:tc>
                  <a:txBody>
                    <a:bodyPr/>
                    <a:lstStyle/>
                    <a:p>
                      <a:endParaRPr lang="ru-RU" dirty="0"/>
                    </a:p>
                  </a:txBody>
                  <a:tcPr/>
                </a:tc>
                <a:extLst>
                  <a:ext uri="{0D108BD9-81ED-4DB2-BD59-A6C34878D82A}">
                    <a16:rowId xmlns:a16="http://schemas.microsoft.com/office/drawing/2014/main" val="489007476"/>
                  </a:ext>
                </a:extLst>
              </a:tr>
              <a:tr h="1094415">
                <a:tc>
                  <a:txBody>
                    <a:bodyPr/>
                    <a:lstStyle/>
                    <a:p>
                      <a:r>
                        <a:rPr lang="ru-RU" sz="2000" dirty="0" err="1">
                          <a:solidFill>
                            <a:srgbClr val="002060"/>
                          </a:solidFill>
                          <a:latin typeface="Times New Roman" panose="02020603050405020304" pitchFamily="18" charset="0"/>
                          <a:cs typeface="Times New Roman" panose="02020603050405020304" pitchFamily="18" charset="0"/>
                        </a:rPr>
                        <a:t>Атаның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ұлы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емес</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адамның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ұлымын</a:t>
                      </a:r>
                      <a:r>
                        <a:rPr lang="ru-RU" sz="2000" dirty="0">
                          <a:solidFill>
                            <a:srgbClr val="002060"/>
                          </a:solidFill>
                          <a:latin typeface="Times New Roman" panose="02020603050405020304" pitchFamily="18" charset="0"/>
                          <a:cs typeface="Times New Roman" panose="02020603050405020304" pitchFamily="18" charset="0"/>
                        </a:rPr>
                        <a:t> </a:t>
                      </a:r>
                    </a:p>
                    <a:p>
                      <a:endParaRPr lang="ru-RU" sz="2000" dirty="0">
                        <a:solidFill>
                          <a:srgbClr val="002060"/>
                        </a:solidFill>
                        <a:latin typeface="Times New Roman" panose="02020603050405020304" pitchFamily="18" charset="0"/>
                        <a:cs typeface="Times New Roman" panose="02020603050405020304" pitchFamily="18" charset="0"/>
                      </a:endParaRPr>
                    </a:p>
                  </a:txBody>
                  <a:tcPr/>
                </a:tc>
                <a:tc>
                  <a:txBody>
                    <a:bodyPr/>
                    <a:lstStyle/>
                    <a:p>
                      <a:endParaRPr lang="ru-RU" dirty="0"/>
                    </a:p>
                  </a:txBody>
                  <a:tcPr/>
                </a:tc>
                <a:extLst>
                  <a:ext uri="{0D108BD9-81ED-4DB2-BD59-A6C34878D82A}">
                    <a16:rowId xmlns:a16="http://schemas.microsoft.com/office/drawing/2014/main" val="2640445148"/>
                  </a:ext>
                </a:extLst>
              </a:tr>
            </a:tbl>
          </a:graphicData>
        </a:graphic>
      </p:graphicFrame>
    </p:spTree>
    <p:extLst>
      <p:ext uri="{BB962C8B-B14F-4D97-AF65-F5344CB8AC3E}">
        <p14:creationId xmlns:p14="http://schemas.microsoft.com/office/powerpoint/2010/main" val="41943001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advTm="11918">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7190" y="111111"/>
            <a:ext cx="10065328" cy="830997"/>
          </a:xfrm>
          <a:prstGeom prst="rect">
            <a:avLst/>
          </a:prstGeom>
        </p:spPr>
        <p:txBody>
          <a:bodyPr wrap="square">
            <a:spAutoFit/>
          </a:bodyPr>
          <a:lstStyle/>
          <a:p>
            <a:r>
              <a:rPr lang="ru-RU" dirty="0"/>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Қорытынды</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p>
          <a:p>
            <a:r>
              <a:rPr lang="ru-RU" sz="2400" dirty="0">
                <a:solidFill>
                  <a:schemeClr val="accent6">
                    <a:lumMod val="75000"/>
                  </a:schemeClr>
                </a:solidFill>
                <a:latin typeface="Times New Roman" panose="02020603050405020304" pitchFamily="18" charset="0"/>
                <a:cs typeface="Times New Roman" panose="02020603050405020304" pitchFamily="18" charset="0"/>
              </a:rPr>
              <a:t>                                      Абай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жолы</a:t>
            </a:r>
            <a:r>
              <a:rPr lang="ru-RU" sz="2400" dirty="0">
                <a:solidFill>
                  <a:schemeClr val="accent6">
                    <a:lumMod val="75000"/>
                  </a:schemeClr>
                </a:solidFill>
                <a:latin typeface="Times New Roman" panose="02020603050405020304" pitchFamily="18" charset="0"/>
                <a:cs typeface="Times New Roman" panose="02020603050405020304" pitchFamily="18" charset="0"/>
              </a:rPr>
              <a:t> –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өсу</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жолы</a:t>
            </a:r>
            <a:endParaRPr lang="ru-RU" sz="2400" dirty="0">
              <a:solidFill>
                <a:schemeClr val="accent6">
                  <a:lumMod val="75000"/>
                </a:schemeClr>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270227786"/>
              </p:ext>
            </p:extLst>
          </p:nvPr>
        </p:nvGraphicFramePr>
        <p:xfrm>
          <a:off x="498763" y="942108"/>
          <a:ext cx="11222182" cy="5624945"/>
        </p:xfrm>
        <a:graphic>
          <a:graphicData uri="http://schemas.openxmlformats.org/drawingml/2006/table">
            <a:tbl>
              <a:tblPr firstRow="1" bandRow="1">
                <a:tableStyleId>{5C22544A-7EE6-4342-B048-85BDC9FD1C3A}</a:tableStyleId>
              </a:tblPr>
              <a:tblGrid>
                <a:gridCol w="4267201">
                  <a:extLst>
                    <a:ext uri="{9D8B030D-6E8A-4147-A177-3AD203B41FA5}">
                      <a16:colId xmlns:a16="http://schemas.microsoft.com/office/drawing/2014/main" val="3814581452"/>
                    </a:ext>
                  </a:extLst>
                </a:gridCol>
                <a:gridCol w="6954981">
                  <a:extLst>
                    <a:ext uri="{9D8B030D-6E8A-4147-A177-3AD203B41FA5}">
                      <a16:colId xmlns:a16="http://schemas.microsoft.com/office/drawing/2014/main" val="143742218"/>
                    </a:ext>
                  </a:extLst>
                </a:gridCol>
              </a:tblGrid>
              <a:tr h="382385">
                <a:tc>
                  <a:txBody>
                    <a:bodyPr/>
                    <a:lstStyle/>
                    <a:p>
                      <a:r>
                        <a:rPr lang="kk-KZ" dirty="0"/>
                        <a:t>   Пікір</a:t>
                      </a:r>
                      <a:r>
                        <a:rPr lang="kk-KZ" baseline="0" dirty="0"/>
                        <a:t> </a:t>
                      </a:r>
                      <a:endParaRPr lang="ru-RU" dirty="0"/>
                    </a:p>
                  </a:txBody>
                  <a:tcPr/>
                </a:tc>
                <a:tc>
                  <a:txBody>
                    <a:bodyPr/>
                    <a:lstStyle/>
                    <a:p>
                      <a:r>
                        <a:rPr lang="kk-KZ" dirty="0"/>
                        <a:t> Тұжырым</a:t>
                      </a:r>
                      <a:endParaRPr lang="ru-RU" dirty="0"/>
                    </a:p>
                  </a:txBody>
                  <a:tcPr/>
                </a:tc>
                <a:extLst>
                  <a:ext uri="{0D108BD9-81ED-4DB2-BD59-A6C34878D82A}">
                    <a16:rowId xmlns:a16="http://schemas.microsoft.com/office/drawing/2014/main" val="4091888197"/>
                  </a:ext>
                </a:extLst>
              </a:tr>
              <a:tr h="669175">
                <a:tc>
                  <a:txBody>
                    <a:bodyPr/>
                    <a:lstStyle/>
                    <a:p>
                      <a:r>
                        <a:rPr lang="ru-RU" sz="2000" dirty="0" err="1">
                          <a:solidFill>
                            <a:srgbClr val="002060"/>
                          </a:solidFill>
                          <a:latin typeface="Times New Roman" panose="02020603050405020304" pitchFamily="18" charset="0"/>
                          <a:cs typeface="Times New Roman" panose="02020603050405020304" pitchFamily="18" charset="0"/>
                        </a:rPr>
                        <a:t>Абайдың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өнер-білім</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жолына</a:t>
                      </a:r>
                      <a:r>
                        <a:rPr lang="ru-RU" sz="2000" dirty="0">
                          <a:solidFill>
                            <a:srgbClr val="002060"/>
                          </a:solidFill>
                          <a:latin typeface="Times New Roman" panose="02020603050405020304" pitchFamily="18" charset="0"/>
                          <a:cs typeface="Times New Roman" panose="02020603050405020304" pitchFamily="18" charset="0"/>
                        </a:rPr>
                        <a:t> бет </a:t>
                      </a:r>
                      <a:r>
                        <a:rPr lang="ru-RU" sz="2000" dirty="0" err="1">
                          <a:solidFill>
                            <a:srgbClr val="002060"/>
                          </a:solidFill>
                          <a:latin typeface="Times New Roman" panose="02020603050405020304" pitchFamily="18" charset="0"/>
                          <a:cs typeface="Times New Roman" panose="02020603050405020304" pitchFamily="18" charset="0"/>
                        </a:rPr>
                        <a:t>бұруының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себептері</a:t>
                      </a:r>
                      <a:r>
                        <a:rPr lang="ru-RU" sz="2000" dirty="0">
                          <a:solidFill>
                            <a:srgbClr val="002060"/>
                          </a:solidFill>
                          <a:latin typeface="Times New Roman" panose="02020603050405020304" pitchFamily="18" charset="0"/>
                          <a:cs typeface="Times New Roman" panose="02020603050405020304" pitchFamily="18" charset="0"/>
                        </a:rPr>
                        <a:t> </a:t>
                      </a:r>
                    </a:p>
                  </a:txBody>
                  <a:tcPr/>
                </a:tc>
                <a:tc>
                  <a:txBody>
                    <a:bodyPr/>
                    <a:lstStyle/>
                    <a:p>
                      <a:r>
                        <a:rPr lang="ru-RU" sz="2000" dirty="0">
                          <a:latin typeface="Times New Roman" panose="02020603050405020304" pitchFamily="18" charset="0"/>
                          <a:cs typeface="Times New Roman" panose="02020603050405020304" pitchFamily="18" charset="0"/>
                        </a:rPr>
                        <a:t>Абай </a:t>
                      </a:r>
                      <a:r>
                        <a:rPr lang="ru-RU" sz="2000" dirty="0" err="1">
                          <a:latin typeface="Times New Roman" panose="02020603050405020304" pitchFamily="18" charset="0"/>
                          <a:cs typeface="Times New Roman" panose="02020603050405020304" pitchFamily="18" charset="0"/>
                        </a:rPr>
                        <a:t>шығармалары</a:t>
                      </a:r>
                      <a:r>
                        <a:rPr lang="ru-RU" sz="2000" baseline="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жалпы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тіршілік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атауының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тұтастығын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түсіндіріп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әдебиетке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деген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сүйіспеншілігін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оятып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еліміздің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ұрпақтарын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жан-жақты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жетілген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атына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лайықты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азамат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қалыптасуға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тәрбиелейді</a:t>
                      </a:r>
                      <a:r>
                        <a:rPr lang="ru-RU" sz="20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4176253263"/>
                  </a:ext>
                </a:extLst>
              </a:tr>
              <a:tr h="955964">
                <a:tc>
                  <a:txBody>
                    <a:bodyPr/>
                    <a:lstStyle/>
                    <a:p>
                      <a:r>
                        <a:rPr lang="ru-RU" sz="2000" dirty="0" err="1">
                          <a:solidFill>
                            <a:srgbClr val="002060"/>
                          </a:solidFill>
                          <a:latin typeface="Times New Roman" panose="02020603050405020304" pitchFamily="18" charset="0"/>
                          <a:cs typeface="Times New Roman" panose="02020603050405020304" pitchFamily="18" charset="0"/>
                        </a:rPr>
                        <a:t>Абайдың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өз</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ортасына</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көз</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қарасының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өзгеруі</a:t>
                      </a:r>
                      <a:r>
                        <a:rPr lang="ru-RU" sz="2000" dirty="0">
                          <a:solidFill>
                            <a:srgbClr val="002060"/>
                          </a:solidFill>
                          <a:latin typeface="Times New Roman" panose="02020603050405020304" pitchFamily="18" charset="0"/>
                          <a:cs typeface="Times New Roman" panose="02020603050405020304" pitchFamily="18" charset="0"/>
                        </a:rPr>
                        <a:t>.</a:t>
                      </a:r>
                    </a:p>
                  </a:txBody>
                  <a:tcPr/>
                </a:tc>
                <a:tc>
                  <a:txBody>
                    <a:bodyPr/>
                    <a:lstStyle/>
                    <a:p>
                      <a:r>
                        <a:rPr lang="ru-RU" sz="2000" dirty="0" err="1">
                          <a:latin typeface="Times New Roman" panose="02020603050405020304" pitchFamily="18" charset="0"/>
                          <a:cs typeface="Times New Roman" panose="02020603050405020304" pitchFamily="18" charset="0"/>
                        </a:rPr>
                        <a:t>Барлық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көріністерде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қоғамның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барлық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әлеуметтік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топтарының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әртүрлі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сипатта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бейнеленуі</a:t>
                      </a:r>
                      <a:r>
                        <a:rPr lang="ru-RU" sz="2000" dirty="0">
                          <a:latin typeface="Times New Roman" panose="02020603050405020304" pitchFamily="18" charset="0"/>
                          <a:cs typeface="Times New Roman" panose="02020603050405020304" pitchFamily="18" charset="0"/>
                        </a:rPr>
                        <a:t>,</a:t>
                      </a:r>
                      <a:r>
                        <a:rPr lang="ru-RU" sz="2000" baseline="0" dirty="0">
                          <a:latin typeface="Times New Roman" panose="02020603050405020304" pitchFamily="18" charset="0"/>
                          <a:cs typeface="Times New Roman" panose="02020603050405020304" pitchFamily="18" charset="0"/>
                        </a:rPr>
                        <a:t> </a:t>
                      </a:r>
                      <a:r>
                        <a:rPr lang="ru-RU" sz="2000" baseline="0" dirty="0" err="1">
                          <a:latin typeface="Times New Roman" panose="02020603050405020304" pitchFamily="18" charset="0"/>
                          <a:cs typeface="Times New Roman" panose="02020603050405020304" pitchFamily="18" charset="0"/>
                        </a:rPr>
                        <a:t>Абайдың</a:t>
                      </a:r>
                      <a:r>
                        <a:rPr lang="ru-RU" sz="2000" baseline="0" dirty="0">
                          <a:latin typeface="Times New Roman" panose="02020603050405020304" pitchFamily="18" charset="0"/>
                          <a:cs typeface="Times New Roman" panose="02020603050405020304" pitchFamily="18" charset="0"/>
                        </a:rPr>
                        <a:t> </a:t>
                      </a:r>
                      <a:r>
                        <a:rPr lang="ru-RU" sz="2000" baseline="0" dirty="0" err="1">
                          <a:latin typeface="Times New Roman" panose="02020603050405020304" pitchFamily="18" charset="0"/>
                          <a:cs typeface="Times New Roman" panose="02020603050405020304" pitchFamily="18" charset="0"/>
                        </a:rPr>
                        <a:t>жеке</a:t>
                      </a:r>
                      <a:r>
                        <a:rPr lang="ru-RU" sz="2000" baseline="0" dirty="0">
                          <a:latin typeface="Times New Roman" panose="02020603050405020304" pitchFamily="18" charset="0"/>
                          <a:cs typeface="Times New Roman" panose="02020603050405020304" pitchFamily="18" charset="0"/>
                        </a:rPr>
                        <a:t> </a:t>
                      </a:r>
                      <a:r>
                        <a:rPr lang="ru-RU" sz="2000" baseline="0" dirty="0" err="1">
                          <a:latin typeface="Times New Roman" panose="02020603050405020304" pitchFamily="18" charset="0"/>
                          <a:cs typeface="Times New Roman" panose="02020603050405020304" pitchFamily="18" charset="0"/>
                        </a:rPr>
                        <a:t>тұлға</a:t>
                      </a:r>
                      <a:r>
                        <a:rPr lang="ru-RU" sz="2000" baseline="0" dirty="0">
                          <a:latin typeface="Times New Roman" panose="02020603050405020304" pitchFamily="18" charset="0"/>
                          <a:cs typeface="Times New Roman" panose="02020603050405020304" pitchFamily="18" charset="0"/>
                        </a:rPr>
                        <a:t> </a:t>
                      </a:r>
                      <a:r>
                        <a:rPr lang="ru-RU" sz="2000" baseline="0" dirty="0" err="1">
                          <a:latin typeface="Times New Roman" panose="02020603050405020304" pitchFamily="18" charset="0"/>
                          <a:cs typeface="Times New Roman" panose="02020603050405020304" pitchFamily="18" charset="0"/>
                        </a:rPr>
                        <a:t>ретінде</a:t>
                      </a:r>
                      <a:r>
                        <a:rPr lang="ru-RU" sz="2000" baseline="0" dirty="0">
                          <a:latin typeface="Times New Roman" panose="02020603050405020304" pitchFamily="18" charset="0"/>
                          <a:cs typeface="Times New Roman" panose="02020603050405020304" pitchFamily="18" charset="0"/>
                        </a:rPr>
                        <a:t> </a:t>
                      </a:r>
                      <a:r>
                        <a:rPr lang="ru-RU" sz="2000" baseline="0" dirty="0" err="1">
                          <a:latin typeface="Times New Roman" panose="02020603050405020304" pitchFamily="18" charset="0"/>
                          <a:cs typeface="Times New Roman" panose="02020603050405020304" pitchFamily="18" charset="0"/>
                        </a:rPr>
                        <a:t>қалыптасуына</a:t>
                      </a:r>
                      <a:r>
                        <a:rPr lang="ru-RU" sz="2000" baseline="0" dirty="0">
                          <a:latin typeface="Times New Roman" panose="02020603050405020304" pitchFamily="18" charset="0"/>
                          <a:cs typeface="Times New Roman" panose="02020603050405020304" pitchFamily="18" charset="0"/>
                        </a:rPr>
                        <a:t> </a:t>
                      </a:r>
                      <a:r>
                        <a:rPr lang="ru-RU" sz="2000" baseline="0" dirty="0" err="1">
                          <a:latin typeface="Times New Roman" panose="02020603050405020304" pitchFamily="18" charset="0"/>
                          <a:cs typeface="Times New Roman" panose="02020603050405020304" pitchFamily="18" charset="0"/>
                        </a:rPr>
                        <a:t>үлкен</a:t>
                      </a:r>
                      <a:r>
                        <a:rPr lang="ru-RU" sz="2000" baseline="0" dirty="0">
                          <a:latin typeface="Times New Roman" panose="02020603050405020304" pitchFamily="18" charset="0"/>
                          <a:cs typeface="Times New Roman" panose="02020603050405020304" pitchFamily="18" charset="0"/>
                        </a:rPr>
                        <a:t> </a:t>
                      </a:r>
                      <a:r>
                        <a:rPr lang="ru-RU" sz="2000" baseline="0" dirty="0" err="1">
                          <a:latin typeface="Times New Roman" panose="02020603050405020304" pitchFamily="18" charset="0"/>
                          <a:cs typeface="Times New Roman" panose="02020603050405020304" pitchFamily="18" charset="0"/>
                        </a:rPr>
                        <a:t>әсер</a:t>
                      </a:r>
                      <a:r>
                        <a:rPr lang="ru-RU" sz="2000" baseline="0" dirty="0">
                          <a:latin typeface="Times New Roman" panose="02020603050405020304" pitchFamily="18" charset="0"/>
                          <a:cs typeface="Times New Roman" panose="02020603050405020304" pitchFamily="18" charset="0"/>
                        </a:rPr>
                        <a:t> </a:t>
                      </a:r>
                      <a:r>
                        <a:rPr lang="ru-RU" sz="2000" baseline="0" dirty="0" err="1">
                          <a:latin typeface="Times New Roman" panose="02020603050405020304" pitchFamily="18" charset="0"/>
                          <a:cs typeface="Times New Roman" panose="02020603050405020304" pitchFamily="18" charset="0"/>
                        </a:rPr>
                        <a:t>етті</a:t>
                      </a:r>
                      <a:r>
                        <a:rPr lang="ru-RU" sz="2000" baseline="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37611827"/>
                  </a:ext>
                </a:extLst>
              </a:tr>
              <a:tr h="152954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2000" dirty="0" err="1">
                          <a:solidFill>
                            <a:srgbClr val="002060"/>
                          </a:solidFill>
                          <a:latin typeface="Times New Roman" panose="02020603050405020304" pitchFamily="18" charset="0"/>
                          <a:cs typeface="Times New Roman" panose="02020603050405020304" pitchFamily="18" charset="0"/>
                        </a:rPr>
                        <a:t>Абайдың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әке</a:t>
                      </a:r>
                      <a:r>
                        <a:rPr lang="ru-RU" sz="2000" baseline="0" dirty="0">
                          <a:solidFill>
                            <a:srgbClr val="002060"/>
                          </a:solidFill>
                          <a:latin typeface="Times New Roman" panose="02020603050405020304" pitchFamily="18" charset="0"/>
                          <a:cs typeface="Times New Roman" panose="02020603050405020304" pitchFamily="18" charset="0"/>
                        </a:rPr>
                        <a:t> </a:t>
                      </a:r>
                      <a:r>
                        <a:rPr lang="ru-RU" sz="2000" baseline="0" dirty="0" err="1">
                          <a:solidFill>
                            <a:srgbClr val="002060"/>
                          </a:solidFill>
                          <a:latin typeface="Times New Roman" panose="02020603050405020304" pitchFamily="18" charset="0"/>
                          <a:cs typeface="Times New Roman" panose="02020603050405020304" pitchFamily="18" charset="0"/>
                        </a:rPr>
                        <a:t>жолын</a:t>
                      </a:r>
                      <a:r>
                        <a:rPr lang="ru-RU" sz="2000" baseline="0" dirty="0">
                          <a:solidFill>
                            <a:srgbClr val="002060"/>
                          </a:solidFill>
                          <a:latin typeface="Times New Roman" panose="02020603050405020304" pitchFamily="18" charset="0"/>
                          <a:cs typeface="Times New Roman" panose="02020603050405020304" pitchFamily="18" charset="0"/>
                        </a:rPr>
                        <a:t> </a:t>
                      </a:r>
                      <a:r>
                        <a:rPr lang="ru-RU" sz="2000" baseline="0" dirty="0" err="1">
                          <a:solidFill>
                            <a:srgbClr val="002060"/>
                          </a:solidFill>
                          <a:latin typeface="Times New Roman" panose="02020603050405020304" pitchFamily="18" charset="0"/>
                          <a:cs typeface="Times New Roman" panose="02020603050405020304" pitchFamily="18" charset="0"/>
                        </a:rPr>
                        <a:t>таңдамай</a:t>
                      </a:r>
                      <a:r>
                        <a:rPr lang="ru-RU" sz="2000" baseline="0" dirty="0">
                          <a:solidFill>
                            <a:srgbClr val="002060"/>
                          </a:solidFill>
                          <a:latin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халық</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жағына</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шығуы</a:t>
                      </a:r>
                      <a:endParaRPr lang="ru-RU" sz="2000" dirty="0">
                        <a:solidFill>
                          <a:srgbClr val="002060"/>
                        </a:solidFill>
                        <a:latin typeface="Times New Roman" panose="02020603050405020304" pitchFamily="18" charset="0"/>
                        <a:cs typeface="Times New Roman" panose="02020603050405020304" pitchFamily="18" charset="0"/>
                      </a:endParaRPr>
                    </a:p>
                  </a:txBody>
                  <a:tcPr/>
                </a:tc>
                <a:tc>
                  <a:txBody>
                    <a:bodyPr/>
                    <a:lstStyle/>
                    <a:p>
                      <a:r>
                        <a:rPr lang="ru-RU" sz="2000" dirty="0">
                          <a:latin typeface="Times New Roman" panose="02020603050405020304" pitchFamily="18" charset="0"/>
                          <a:cs typeface="Times New Roman" panose="02020603050405020304" pitchFamily="18" charset="0"/>
                        </a:rPr>
                        <a:t>Абай </a:t>
                      </a:r>
                      <a:r>
                        <a:rPr lang="ru-RU" sz="2000" dirty="0" err="1">
                          <a:latin typeface="Times New Roman" panose="02020603050405020304" pitchFamily="18" charset="0"/>
                          <a:cs typeface="Times New Roman" panose="02020603050405020304" pitchFamily="18" charset="0"/>
                        </a:rPr>
                        <a:t>халықтың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мұңын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таба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білді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халықтың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жоғын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берер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жаңалығын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іздеді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Әкесінің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баласы-адамның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дұшпаны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баласы-бауырың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деген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ойы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дәлел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өмір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тартыс.Сол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тартыста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жалғыз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Қуаты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ақылдық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үміті-халық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еді</a:t>
                      </a:r>
                      <a:r>
                        <a:rPr lang="ru-RU" sz="20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099346601"/>
                  </a:ext>
                </a:extLst>
              </a:tr>
              <a:tr h="1242753">
                <a:tc>
                  <a:txBody>
                    <a:bodyPr/>
                    <a:lstStyle/>
                    <a:p>
                      <a:r>
                        <a:rPr lang="ru-RU" sz="2000" dirty="0" err="1">
                          <a:solidFill>
                            <a:srgbClr val="002060"/>
                          </a:solidFill>
                          <a:latin typeface="Times New Roman" panose="02020603050405020304" pitchFamily="18" charset="0"/>
                          <a:cs typeface="Times New Roman" panose="02020603050405020304" pitchFamily="18" charset="0"/>
                        </a:rPr>
                        <a:t>Атаның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ұлы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емес</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адамның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ұлымын</a:t>
                      </a:r>
                      <a:r>
                        <a:rPr lang="ru-RU" sz="2000" dirty="0">
                          <a:solidFill>
                            <a:srgbClr val="002060"/>
                          </a:solidFill>
                          <a:latin typeface="Times New Roman" panose="02020603050405020304" pitchFamily="18" charset="0"/>
                          <a:cs typeface="Times New Roman" panose="02020603050405020304" pitchFamily="18" charset="0"/>
                        </a:rPr>
                        <a:t> </a:t>
                      </a:r>
                    </a:p>
                    <a:p>
                      <a:endParaRPr lang="ru-RU" sz="2000" dirty="0">
                        <a:latin typeface="Times New Roman" panose="02020603050405020304" pitchFamily="18" charset="0"/>
                        <a:cs typeface="Times New Roman" panose="02020603050405020304" pitchFamily="18" charset="0"/>
                      </a:endParaRPr>
                    </a:p>
                  </a:txBody>
                  <a:tcPr/>
                </a:tc>
                <a:tc>
                  <a:txBody>
                    <a:bodyPr/>
                    <a:lstStyle/>
                    <a:p>
                      <a:r>
                        <a:rPr lang="ru-RU" sz="2000" dirty="0" err="1">
                          <a:latin typeface="Times New Roman" panose="02020603050405020304" pitchFamily="18" charset="0"/>
                          <a:cs typeface="Times New Roman" panose="02020603050405020304" pitchFamily="18" charset="0"/>
                        </a:rPr>
                        <a:t>Абайша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айтсақ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Атаның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болмай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ұлы</a:t>
                      </a:r>
                      <a:r>
                        <a:rPr lang="ru-RU" sz="2000" dirty="0">
                          <a:latin typeface="Times New Roman" panose="02020603050405020304" pitchFamily="18" charset="0"/>
                          <a:cs typeface="Times New Roman" panose="02020603050405020304" pitchFamily="18" charset="0"/>
                        </a:rPr>
                        <a:t> болу» </a:t>
                      </a:r>
                      <a:r>
                        <a:rPr lang="ru-RU" sz="2000" dirty="0" err="1">
                          <a:latin typeface="Times New Roman" panose="02020603050405020304" pitchFamily="18" charset="0"/>
                          <a:cs typeface="Times New Roman" panose="02020603050405020304" pitchFamily="18" charset="0"/>
                        </a:rPr>
                        <a:t>біздің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мақсатымыз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қандай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мамандық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таңдасақ</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қандай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өмір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жолында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жүрсек</a:t>
                      </a:r>
                      <a:r>
                        <a:rPr lang="ru-RU" sz="2000" dirty="0">
                          <a:latin typeface="Times New Roman" panose="02020603050405020304" pitchFamily="18" charset="0"/>
                          <a:cs typeface="Times New Roman" panose="02020603050405020304" pitchFamily="18" charset="0"/>
                        </a:rPr>
                        <a:t> те, </a:t>
                      </a:r>
                      <a:r>
                        <a:rPr lang="ru-RU" sz="2000" dirty="0" err="1">
                          <a:latin typeface="Times New Roman" panose="02020603050405020304" pitchFamily="18" charset="0"/>
                          <a:cs typeface="Times New Roman" panose="02020603050405020304" pitchFamily="18" charset="0"/>
                        </a:rPr>
                        <a:t>біз</a:t>
                      </a:r>
                      <a:r>
                        <a:rPr lang="ru-RU" sz="2000" dirty="0">
                          <a:latin typeface="Times New Roman" panose="02020603050405020304" pitchFamily="18" charset="0"/>
                          <a:cs typeface="Times New Roman" panose="02020603050405020304" pitchFamily="18" charset="0"/>
                        </a:rPr>
                        <a:t> Абай </a:t>
                      </a:r>
                      <a:r>
                        <a:rPr lang="ru-RU" sz="2000" dirty="0" err="1">
                          <a:latin typeface="Times New Roman" panose="02020603050405020304" pitchFamily="18" charset="0"/>
                          <a:cs typeface="Times New Roman" panose="02020603050405020304" pitchFamily="18" charset="0"/>
                        </a:rPr>
                        <a:t>атамыздың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әділдігін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оқу-білімге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ұмтылуын</a:t>
                      </a:r>
                      <a:r>
                        <a:rPr lang="ru-RU" sz="2000" dirty="0">
                          <a:latin typeface="Times New Roman" panose="02020603050405020304" pitchFamily="18" charset="0"/>
                          <a:cs typeface="Times New Roman" panose="02020603050405020304" pitchFamily="18" charset="0"/>
                        </a:rPr>
                        <a:t> ту </a:t>
                      </a:r>
                      <a:r>
                        <a:rPr lang="ru-RU" sz="2000" dirty="0" err="1">
                          <a:latin typeface="Times New Roman" panose="02020603050405020304" pitchFamily="18" charset="0"/>
                          <a:cs typeface="Times New Roman" panose="02020603050405020304" pitchFamily="18" charset="0"/>
                        </a:rPr>
                        <a:t>етіп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биік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ұстауымыз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парыз</a:t>
                      </a:r>
                      <a:r>
                        <a:rPr lang="ru-RU" sz="20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510810805"/>
                  </a:ext>
                </a:extLst>
              </a:tr>
            </a:tbl>
          </a:graphicData>
        </a:graphic>
      </p:graphicFrame>
    </p:spTree>
    <p:extLst>
      <p:ext uri="{BB962C8B-B14F-4D97-AF65-F5344CB8AC3E}">
        <p14:creationId xmlns:p14="http://schemas.microsoft.com/office/powerpoint/2010/main" val="23758420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advTm="11918">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46909" y="1554310"/>
            <a:ext cx="9753600" cy="2677656"/>
          </a:xfrm>
          <a:prstGeom prst="rect">
            <a:avLst/>
          </a:prstGeom>
        </p:spPr>
        <p:txBody>
          <a:bodyPr wrap="square">
            <a:spAutoFit/>
          </a:bodyPr>
          <a:lstStyle/>
          <a:p>
            <a:r>
              <a:rPr lang="ru-RU" sz="2800" dirty="0" err="1">
                <a:solidFill>
                  <a:schemeClr val="accent6">
                    <a:lumMod val="75000"/>
                  </a:schemeClr>
                </a:solidFill>
                <a:latin typeface="Times New Roman" panose="02020603050405020304" pitchFamily="18" charset="0"/>
                <a:cs typeface="Times New Roman" panose="02020603050405020304" pitchFamily="18" charset="0"/>
              </a:rPr>
              <a:t>Үйге</a:t>
            </a:r>
            <a:r>
              <a:rPr lang="ru-RU" sz="2800" dirty="0">
                <a:solidFill>
                  <a:schemeClr val="accent6">
                    <a:lumMod val="75000"/>
                  </a:schemeClr>
                </a:solidFill>
                <a:latin typeface="Times New Roman" panose="02020603050405020304" pitchFamily="18" charset="0"/>
                <a:cs typeface="Times New Roman" panose="02020603050405020304" pitchFamily="18" charset="0"/>
              </a:rPr>
              <a:t> </a:t>
            </a:r>
            <a:r>
              <a:rPr lang="ru-RU" sz="2800" dirty="0" err="1">
                <a:solidFill>
                  <a:schemeClr val="accent6">
                    <a:lumMod val="75000"/>
                  </a:schemeClr>
                </a:solidFill>
                <a:latin typeface="Times New Roman" panose="02020603050405020304" pitchFamily="18" charset="0"/>
                <a:cs typeface="Times New Roman" panose="02020603050405020304" pitchFamily="18" charset="0"/>
              </a:rPr>
              <a:t>тапсырма</a:t>
            </a:r>
            <a:endParaRPr lang="ru-RU" sz="2800" dirty="0">
              <a:solidFill>
                <a:schemeClr val="accent6">
                  <a:lumMod val="75000"/>
                </a:schemeClr>
              </a:solidFill>
              <a:latin typeface="Times New Roman" panose="02020603050405020304" pitchFamily="18" charset="0"/>
              <a:cs typeface="Times New Roman" panose="02020603050405020304" pitchFamily="18" charset="0"/>
            </a:endParaRPr>
          </a:p>
          <a:p>
            <a:endParaRPr lang="ru-RU" sz="2800" dirty="0">
              <a:latin typeface="Times New Roman" panose="02020603050405020304" pitchFamily="18" charset="0"/>
              <a:cs typeface="Times New Roman" panose="02020603050405020304" pitchFamily="18" charset="0"/>
            </a:endParaRPr>
          </a:p>
          <a:p>
            <a:r>
              <a:rPr lang="ru-RU" sz="2800" dirty="0" err="1">
                <a:solidFill>
                  <a:srgbClr val="002060"/>
                </a:solidFill>
                <a:latin typeface="Times New Roman" panose="02020603050405020304" pitchFamily="18" charset="0"/>
                <a:cs typeface="Times New Roman" panose="02020603050405020304" pitchFamily="18" charset="0"/>
              </a:rPr>
              <a:t>Шығармашылық</a:t>
            </a:r>
            <a:r>
              <a:rPr lang="ru-RU" sz="2800" dirty="0">
                <a:solidFill>
                  <a:srgbClr val="002060"/>
                </a:solidFill>
                <a:latin typeface="Times New Roman" panose="02020603050405020304" pitchFamily="18" charset="0"/>
                <a:cs typeface="Times New Roman" panose="02020603050405020304" pitchFamily="18" charset="0"/>
              </a:rPr>
              <a:t> </a:t>
            </a:r>
            <a:r>
              <a:rPr lang="ru-RU" sz="2800" dirty="0" err="1">
                <a:solidFill>
                  <a:srgbClr val="002060"/>
                </a:solidFill>
                <a:latin typeface="Times New Roman" panose="02020603050405020304" pitchFamily="18" charset="0"/>
                <a:cs typeface="Times New Roman" panose="02020603050405020304" pitchFamily="18" charset="0"/>
              </a:rPr>
              <a:t>жұмыс</a:t>
            </a:r>
            <a:endParaRPr lang="ru-RU" sz="2800" dirty="0">
              <a:solidFill>
                <a:srgbClr val="00206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ru-RU" sz="2800" dirty="0">
                <a:solidFill>
                  <a:srgbClr val="002060"/>
                </a:solidFill>
                <a:latin typeface="Times New Roman" panose="02020603050405020304" pitchFamily="18" charset="0"/>
                <a:cs typeface="Times New Roman" panose="02020603050405020304" pitchFamily="18" charset="0"/>
              </a:rPr>
              <a:t> «Эссе» </a:t>
            </a:r>
            <a:r>
              <a:rPr lang="ru-RU" sz="2800" dirty="0" err="1">
                <a:solidFill>
                  <a:srgbClr val="002060"/>
                </a:solidFill>
                <a:latin typeface="Times New Roman" panose="02020603050405020304" pitchFamily="18" charset="0"/>
                <a:cs typeface="Times New Roman" panose="02020603050405020304" pitchFamily="18" charset="0"/>
              </a:rPr>
              <a:t>жазу</a:t>
            </a:r>
            <a:r>
              <a:rPr lang="ru-RU" sz="2800" dirty="0">
                <a:solidFill>
                  <a:srgbClr val="002060"/>
                </a:solidFill>
                <a:latin typeface="Times New Roman" panose="02020603050405020304" pitchFamily="18" charset="0"/>
                <a:cs typeface="Times New Roman" panose="02020603050405020304" pitchFamily="18" charset="0"/>
              </a:rPr>
              <a:t> « Абай </a:t>
            </a:r>
            <a:r>
              <a:rPr lang="ru-RU" sz="2800" dirty="0" err="1">
                <a:solidFill>
                  <a:srgbClr val="002060"/>
                </a:solidFill>
                <a:latin typeface="Times New Roman" panose="02020603050405020304" pitchFamily="18" charset="0"/>
                <a:cs typeface="Times New Roman" panose="02020603050405020304" pitchFamily="18" charset="0"/>
              </a:rPr>
              <a:t>жолы</a:t>
            </a:r>
            <a:r>
              <a:rPr lang="ru-RU" sz="2800" dirty="0">
                <a:solidFill>
                  <a:srgbClr val="002060"/>
                </a:solidFill>
                <a:latin typeface="Times New Roman" panose="02020603050405020304" pitchFamily="18" charset="0"/>
                <a:cs typeface="Times New Roman" panose="02020603050405020304" pitchFamily="18" charset="0"/>
              </a:rPr>
              <a:t>» </a:t>
            </a:r>
            <a:r>
              <a:rPr lang="ru-RU" sz="2800" dirty="0" err="1">
                <a:solidFill>
                  <a:srgbClr val="002060"/>
                </a:solidFill>
                <a:latin typeface="Times New Roman" panose="02020603050405020304" pitchFamily="18" charset="0"/>
                <a:cs typeface="Times New Roman" panose="02020603050405020304" pitchFamily="18" charset="0"/>
              </a:rPr>
              <a:t>романының</a:t>
            </a:r>
            <a:r>
              <a:rPr lang="ru-RU" sz="2800" dirty="0">
                <a:solidFill>
                  <a:srgbClr val="002060"/>
                </a:solidFill>
                <a:latin typeface="Times New Roman" panose="02020603050405020304" pitchFamily="18" charset="0"/>
                <a:cs typeface="Times New Roman" panose="02020603050405020304" pitchFamily="18" charset="0"/>
              </a:rPr>
              <a:t> </a:t>
            </a:r>
            <a:r>
              <a:rPr lang="ru-RU" sz="2800" dirty="0" err="1">
                <a:solidFill>
                  <a:srgbClr val="002060"/>
                </a:solidFill>
                <a:latin typeface="Times New Roman" panose="02020603050405020304" pitchFamily="18" charset="0"/>
                <a:cs typeface="Times New Roman" panose="02020603050405020304" pitchFamily="18" charset="0"/>
              </a:rPr>
              <a:t>әлем</a:t>
            </a:r>
            <a:r>
              <a:rPr lang="ru-RU" sz="2800" dirty="0">
                <a:solidFill>
                  <a:srgbClr val="002060"/>
                </a:solidFill>
                <a:latin typeface="Times New Roman" panose="02020603050405020304" pitchFamily="18" charset="0"/>
                <a:cs typeface="Times New Roman" panose="02020603050405020304" pitchFamily="18" charset="0"/>
              </a:rPr>
              <a:t> </a:t>
            </a:r>
            <a:r>
              <a:rPr lang="ru-RU" sz="2800" dirty="0" err="1">
                <a:solidFill>
                  <a:srgbClr val="002060"/>
                </a:solidFill>
                <a:latin typeface="Times New Roman" panose="02020603050405020304" pitchFamily="18" charset="0"/>
                <a:cs typeface="Times New Roman" panose="02020603050405020304" pitchFamily="18" charset="0"/>
              </a:rPr>
              <a:t>әдебиетіндегі</a:t>
            </a:r>
            <a:r>
              <a:rPr lang="ru-RU" sz="2800" dirty="0">
                <a:solidFill>
                  <a:srgbClr val="002060"/>
                </a:solidFill>
                <a:latin typeface="Times New Roman" panose="02020603050405020304" pitchFamily="18" charset="0"/>
                <a:cs typeface="Times New Roman" panose="02020603050405020304" pitchFamily="18" charset="0"/>
              </a:rPr>
              <a:t> </a:t>
            </a:r>
            <a:r>
              <a:rPr lang="ru-RU" sz="2800" dirty="0" err="1">
                <a:solidFill>
                  <a:srgbClr val="002060"/>
                </a:solidFill>
                <a:latin typeface="Times New Roman" panose="02020603050405020304" pitchFamily="18" charset="0"/>
                <a:cs typeface="Times New Roman" panose="02020603050405020304" pitchFamily="18" charset="0"/>
              </a:rPr>
              <a:t>орны</a:t>
            </a:r>
            <a:r>
              <a:rPr lang="ru-RU" sz="2800" dirty="0">
                <a:solidFill>
                  <a:srgbClr val="002060"/>
                </a:solidFill>
                <a:latin typeface="Times New Roman" panose="02020603050405020304" pitchFamily="18" charset="0"/>
                <a:cs typeface="Times New Roman" panose="02020603050405020304" pitchFamily="18" charset="0"/>
              </a:rPr>
              <a:t>       </a:t>
            </a:r>
          </a:p>
          <a:p>
            <a:pPr marL="457200" indent="-457200">
              <a:buFont typeface="Wingdings" panose="05000000000000000000" pitchFamily="2" charset="2"/>
              <a:buChar char="ü"/>
            </a:pPr>
            <a:r>
              <a:rPr lang="ru-RU" sz="2800" dirty="0">
                <a:solidFill>
                  <a:srgbClr val="002060"/>
                </a:solidFill>
                <a:latin typeface="Times New Roman" panose="02020603050405020304" pitchFamily="18" charset="0"/>
                <a:cs typeface="Times New Roman" panose="02020603050405020304" pitchFamily="18" charset="0"/>
              </a:rPr>
              <a:t>«Абай </a:t>
            </a:r>
            <a:r>
              <a:rPr lang="ru-RU" sz="2800" dirty="0" err="1">
                <a:solidFill>
                  <a:srgbClr val="002060"/>
                </a:solidFill>
                <a:latin typeface="Times New Roman" panose="02020603050405020304" pitchFamily="18" charset="0"/>
                <a:cs typeface="Times New Roman" panose="02020603050405020304" pitchFamily="18" charset="0"/>
              </a:rPr>
              <a:t>жолы</a:t>
            </a:r>
            <a:r>
              <a:rPr lang="ru-RU" sz="2800" dirty="0">
                <a:solidFill>
                  <a:srgbClr val="002060"/>
                </a:solidFill>
                <a:latin typeface="Times New Roman" panose="02020603050405020304" pitchFamily="18" charset="0"/>
                <a:cs typeface="Times New Roman" panose="02020603050405020304" pitchFamily="18" charset="0"/>
              </a:rPr>
              <a:t>» </a:t>
            </a:r>
            <a:r>
              <a:rPr lang="ru-RU" sz="2800" dirty="0" err="1">
                <a:solidFill>
                  <a:srgbClr val="002060"/>
                </a:solidFill>
                <a:latin typeface="Times New Roman" panose="02020603050405020304" pitchFamily="18" charset="0"/>
                <a:cs typeface="Times New Roman" panose="02020603050405020304" pitchFamily="18" charset="0"/>
              </a:rPr>
              <a:t>романының</a:t>
            </a:r>
            <a:r>
              <a:rPr lang="ru-RU" sz="2800" dirty="0">
                <a:solidFill>
                  <a:srgbClr val="002060"/>
                </a:solidFill>
                <a:latin typeface="Times New Roman" panose="02020603050405020304" pitchFamily="18" charset="0"/>
                <a:cs typeface="Times New Roman" panose="02020603050405020304" pitchFamily="18" charset="0"/>
              </a:rPr>
              <a:t> </a:t>
            </a:r>
            <a:r>
              <a:rPr lang="ru-RU" sz="2800" dirty="0" err="1">
                <a:solidFill>
                  <a:srgbClr val="002060"/>
                </a:solidFill>
                <a:latin typeface="Times New Roman" panose="02020603050405020304" pitchFamily="18" charset="0"/>
                <a:cs typeface="Times New Roman" panose="02020603050405020304" pitchFamily="18" charset="0"/>
              </a:rPr>
              <a:t>келесі</a:t>
            </a:r>
            <a:r>
              <a:rPr lang="ru-RU" sz="2800" dirty="0">
                <a:solidFill>
                  <a:srgbClr val="002060"/>
                </a:solidFill>
                <a:latin typeface="Times New Roman" panose="02020603050405020304" pitchFamily="18" charset="0"/>
                <a:cs typeface="Times New Roman" panose="02020603050405020304" pitchFamily="18" charset="0"/>
              </a:rPr>
              <a:t> </a:t>
            </a:r>
            <a:r>
              <a:rPr lang="ru-RU" sz="2800" dirty="0" err="1">
                <a:solidFill>
                  <a:srgbClr val="002060"/>
                </a:solidFill>
                <a:latin typeface="Times New Roman" panose="02020603050405020304" pitchFamily="18" charset="0"/>
                <a:cs typeface="Times New Roman" panose="02020603050405020304" pitchFamily="18" charset="0"/>
              </a:rPr>
              <a:t>тарауын</a:t>
            </a:r>
            <a:r>
              <a:rPr lang="ru-RU" sz="2800" dirty="0">
                <a:solidFill>
                  <a:srgbClr val="002060"/>
                </a:solidFill>
                <a:latin typeface="Times New Roman" panose="02020603050405020304" pitchFamily="18" charset="0"/>
                <a:cs typeface="Times New Roman" panose="02020603050405020304" pitchFamily="18" charset="0"/>
              </a:rPr>
              <a:t> </a:t>
            </a:r>
            <a:r>
              <a:rPr lang="ru-RU" sz="2800" dirty="0" err="1">
                <a:solidFill>
                  <a:srgbClr val="002060"/>
                </a:solidFill>
                <a:latin typeface="Times New Roman" panose="02020603050405020304" pitchFamily="18" charset="0"/>
                <a:cs typeface="Times New Roman" panose="02020603050405020304" pitchFamily="18" charset="0"/>
              </a:rPr>
              <a:t>оқу</a:t>
            </a:r>
            <a:r>
              <a:rPr lang="ru-RU" sz="28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870432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advTm="11918">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29703958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3781" y="1205345"/>
            <a:ext cx="8354292" cy="1846659"/>
          </a:xfrm>
          <a:prstGeom prst="rect">
            <a:avLst/>
          </a:prstGeom>
          <a:noFill/>
        </p:spPr>
        <p:txBody>
          <a:bodyPr wrap="square" rtlCol="0">
            <a:spAutoFit/>
          </a:bodyPr>
          <a:lstStyle/>
          <a:p>
            <a:r>
              <a:rPr lang="kk-KZ" dirty="0"/>
              <a:t>     </a:t>
            </a:r>
            <a:r>
              <a:rPr lang="kk-KZ" sz="2400" b="1" dirty="0">
                <a:solidFill>
                  <a:srgbClr val="002060"/>
                </a:solidFill>
                <a:latin typeface="Times New Roman" panose="02020603050405020304" pitchFamily="18" charset="0"/>
                <a:cs typeface="Times New Roman" panose="02020603050405020304" pitchFamily="18" charset="0"/>
              </a:rPr>
              <a:t>ОҚУ МАҚСАТ(ТАР)Ы:</a:t>
            </a:r>
          </a:p>
          <a:p>
            <a:endParaRPr lang="kk-KZ" dirty="0"/>
          </a:p>
          <a:p>
            <a:r>
              <a:rPr lang="kk-KZ" sz="2400" dirty="0">
                <a:solidFill>
                  <a:schemeClr val="accent6">
                    <a:lumMod val="75000"/>
                  </a:schemeClr>
                </a:solidFill>
                <a:latin typeface="Times New Roman" panose="02020603050405020304" pitchFamily="18" charset="0"/>
                <a:cs typeface="Times New Roman" panose="02020603050405020304" pitchFamily="18" charset="0"/>
              </a:rPr>
              <a:t>  11.1.4.1. көркем шығармалардан алған үзінділерді ғаламдық тақырыптағы өзекті мәселелермен байланыстырып, шығармашылық жұмыстарды қолдану.</a:t>
            </a:r>
            <a:endParaRPr lang="ru-RU" sz="2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274617" y="3283528"/>
            <a:ext cx="9642763" cy="2308324"/>
          </a:xfrm>
          <a:prstGeom prst="rect">
            <a:avLst/>
          </a:prstGeom>
          <a:noFill/>
        </p:spPr>
        <p:txBody>
          <a:bodyPr wrap="square" rtlCol="0">
            <a:spAutoFit/>
          </a:bodyPr>
          <a:lstStyle/>
          <a:p>
            <a:r>
              <a:rPr lang="ru-RU" sz="2400" b="1" dirty="0">
                <a:solidFill>
                  <a:srgbClr val="002060"/>
                </a:solidFill>
                <a:latin typeface="Times New Roman" panose="02020603050405020304" pitchFamily="18" charset="0"/>
                <a:cs typeface="Times New Roman" panose="02020603050405020304" pitchFamily="18" charset="0"/>
              </a:rPr>
              <a:t>  САБАҚ МАҚСАТ(ТАР)Ы:</a:t>
            </a:r>
          </a:p>
          <a:p>
            <a:endParaRPr lang="ru-RU" sz="2400" b="1" dirty="0">
              <a:solidFill>
                <a:srgbClr val="00206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kk-KZ" sz="2400" dirty="0">
                <a:solidFill>
                  <a:schemeClr val="accent6">
                    <a:lumMod val="75000"/>
                  </a:schemeClr>
                </a:solidFill>
                <a:latin typeface="Times New Roman" panose="02020603050405020304" pitchFamily="18" charset="0"/>
                <a:cs typeface="Times New Roman" panose="02020603050405020304" pitchFamily="18" charset="0"/>
              </a:rPr>
              <a:t>Шығарма мазмұнын түсінеді;</a:t>
            </a:r>
          </a:p>
          <a:p>
            <a:pPr marL="342900" indent="-342900">
              <a:buFont typeface="Wingdings" panose="05000000000000000000" pitchFamily="2" charset="2"/>
              <a:buChar char="ü"/>
            </a:pPr>
            <a:r>
              <a:rPr lang="kk-KZ" sz="2400" dirty="0">
                <a:solidFill>
                  <a:schemeClr val="accent6">
                    <a:lumMod val="75000"/>
                  </a:schemeClr>
                </a:solidFill>
                <a:latin typeface="Times New Roman" panose="02020603050405020304" pitchFamily="18" charset="0"/>
                <a:cs typeface="Times New Roman" panose="02020603050405020304" pitchFamily="18" charset="0"/>
              </a:rPr>
              <a:t>Ғаламдық тақырыптағы өзекті мәселелермен байланыстырады;</a:t>
            </a:r>
          </a:p>
          <a:p>
            <a:pPr marL="342900" indent="-342900">
              <a:buFont typeface="Wingdings" panose="05000000000000000000" pitchFamily="2" charset="2"/>
              <a:buChar char="ü"/>
            </a:pPr>
            <a:r>
              <a:rPr lang="kk-KZ" sz="2400" dirty="0">
                <a:solidFill>
                  <a:schemeClr val="accent6">
                    <a:lumMod val="75000"/>
                  </a:schemeClr>
                </a:solidFill>
                <a:latin typeface="Times New Roman" panose="02020603050405020304" pitchFamily="18" charset="0"/>
                <a:cs typeface="Times New Roman" panose="02020603050405020304" pitchFamily="18" charset="0"/>
              </a:rPr>
              <a:t>Кейіпкер бейнесін ашады;</a:t>
            </a:r>
          </a:p>
          <a:p>
            <a:endParaRPr lang="ru-RU"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52494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advTm="11918">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3890" y="1454727"/>
            <a:ext cx="8950037" cy="2677656"/>
          </a:xfrm>
          <a:prstGeom prst="rect">
            <a:avLst/>
          </a:prstGeom>
          <a:noFill/>
        </p:spPr>
        <p:txBody>
          <a:bodyPr wrap="square" rtlCol="0">
            <a:spAutoFit/>
          </a:bodyPr>
          <a:lstStyle/>
          <a:p>
            <a:r>
              <a:rPr lang="ru-RU" sz="2400" b="1" i="1" dirty="0">
                <a:solidFill>
                  <a:srgbClr val="002060"/>
                </a:solidFill>
                <a:latin typeface="Times New Roman" panose="02020603050405020304" pitchFamily="18" charset="0"/>
                <a:cs typeface="Times New Roman" panose="02020603050405020304" pitchFamily="18" charset="0"/>
              </a:rPr>
              <a:t>БАҒАЛАУ КРИТЕРИЙЛЕРІ:</a:t>
            </a:r>
          </a:p>
          <a:p>
            <a:endParaRPr lang="kk-KZ" sz="2400" b="1" i="1" dirty="0">
              <a:solidFill>
                <a:srgbClr val="00206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kk-KZ" sz="2400" b="1" i="1" dirty="0">
                <a:solidFill>
                  <a:schemeClr val="accent6">
                    <a:lumMod val="75000"/>
                  </a:schemeClr>
                </a:solidFill>
                <a:latin typeface="Times New Roman" panose="02020603050405020304" pitchFamily="18" charset="0"/>
                <a:cs typeface="Times New Roman" panose="02020603050405020304" pitchFamily="18" charset="0"/>
              </a:rPr>
              <a:t>көркем шығарма үзінділерін ғаламдық тақырыптағы өзекті мәселелермен байланыстыра алады;</a:t>
            </a:r>
          </a:p>
          <a:p>
            <a:r>
              <a:rPr lang="ru-RU" sz="2400" b="1" i="1" dirty="0">
                <a:solidFill>
                  <a:schemeClr val="accent6">
                    <a:lumMod val="75000"/>
                  </a:schemeClr>
                </a:solidFill>
                <a:latin typeface="Times New Roman" panose="02020603050405020304" pitchFamily="18" charset="0"/>
                <a:cs typeface="Times New Roman" panose="02020603050405020304" pitchFamily="18" charset="0"/>
              </a:rPr>
              <a:t>•   </a:t>
            </a:r>
            <a:r>
              <a:rPr lang="ru-RU" sz="2400" b="1" i="1" dirty="0" err="1">
                <a:solidFill>
                  <a:schemeClr val="accent6">
                    <a:lumMod val="75000"/>
                  </a:schemeClr>
                </a:solidFill>
                <a:latin typeface="Times New Roman" panose="02020603050405020304" pitchFamily="18" charset="0"/>
                <a:cs typeface="Times New Roman" panose="02020603050405020304" pitchFamily="18" charset="0"/>
              </a:rPr>
              <a:t>түрлі</a:t>
            </a:r>
            <a:r>
              <a:rPr lang="ru-RU" sz="2400" b="1" i="1" dirty="0">
                <a:solidFill>
                  <a:schemeClr val="accent6">
                    <a:lumMod val="75000"/>
                  </a:schemeClr>
                </a:solidFill>
                <a:latin typeface="Times New Roman" panose="02020603050405020304" pitchFamily="18" charset="0"/>
                <a:cs typeface="Times New Roman" panose="02020603050405020304" pitchFamily="18" charset="0"/>
              </a:rPr>
              <a:t>  </a:t>
            </a:r>
            <a:r>
              <a:rPr lang="ru-RU" sz="2400" b="1" i="1" dirty="0" err="1">
                <a:solidFill>
                  <a:schemeClr val="accent6">
                    <a:lumMod val="75000"/>
                  </a:schemeClr>
                </a:solidFill>
                <a:latin typeface="Times New Roman" panose="02020603050405020304" pitchFamily="18" charset="0"/>
                <a:cs typeface="Times New Roman" panose="02020603050405020304" pitchFamily="18" charset="0"/>
              </a:rPr>
              <a:t>жағдаяттарға</a:t>
            </a:r>
            <a:r>
              <a:rPr lang="ru-RU" sz="2400" b="1" i="1" dirty="0">
                <a:solidFill>
                  <a:schemeClr val="accent6">
                    <a:lumMod val="75000"/>
                  </a:schemeClr>
                </a:solidFill>
                <a:latin typeface="Times New Roman" panose="02020603050405020304" pitchFamily="18" charset="0"/>
                <a:cs typeface="Times New Roman" panose="02020603050405020304" pitchFamily="18" charset="0"/>
              </a:rPr>
              <a:t> </a:t>
            </a:r>
            <a:r>
              <a:rPr lang="ru-RU" sz="2400" b="1" i="1" dirty="0" err="1">
                <a:solidFill>
                  <a:schemeClr val="accent6">
                    <a:lumMod val="75000"/>
                  </a:schemeClr>
                </a:solidFill>
                <a:latin typeface="Times New Roman" panose="02020603050405020304" pitchFamily="18" charset="0"/>
                <a:cs typeface="Times New Roman" panose="02020603050405020304" pitchFamily="18" charset="0"/>
              </a:rPr>
              <a:t>сай</a:t>
            </a:r>
            <a:r>
              <a:rPr lang="ru-RU" sz="2400" b="1" i="1" dirty="0">
                <a:solidFill>
                  <a:schemeClr val="accent6">
                    <a:lumMod val="75000"/>
                  </a:schemeClr>
                </a:solidFill>
                <a:latin typeface="Times New Roman" panose="02020603050405020304" pitchFamily="18" charset="0"/>
                <a:cs typeface="Times New Roman" panose="02020603050405020304" pitchFamily="18" charset="0"/>
              </a:rPr>
              <a:t>  </a:t>
            </a:r>
            <a:r>
              <a:rPr lang="ru-RU" sz="2400" b="1" i="1" dirty="0" err="1">
                <a:solidFill>
                  <a:schemeClr val="accent6">
                    <a:lumMod val="75000"/>
                  </a:schemeClr>
                </a:solidFill>
                <a:latin typeface="Times New Roman" panose="02020603050405020304" pitchFamily="18" charset="0"/>
                <a:cs typeface="Times New Roman" panose="02020603050405020304" pitchFamily="18" charset="0"/>
              </a:rPr>
              <a:t>өз</a:t>
            </a:r>
            <a:r>
              <a:rPr lang="ru-RU" sz="2400" b="1" i="1" dirty="0">
                <a:solidFill>
                  <a:schemeClr val="accent6">
                    <a:lumMod val="75000"/>
                  </a:schemeClr>
                </a:solidFill>
                <a:latin typeface="Times New Roman" panose="02020603050405020304" pitchFamily="18" charset="0"/>
                <a:cs typeface="Times New Roman" panose="02020603050405020304" pitchFamily="18" charset="0"/>
              </a:rPr>
              <a:t> </a:t>
            </a:r>
            <a:r>
              <a:rPr lang="ru-RU" sz="2400" b="1" i="1" dirty="0" err="1">
                <a:solidFill>
                  <a:schemeClr val="accent6">
                    <a:lumMod val="75000"/>
                  </a:schemeClr>
                </a:solidFill>
                <a:latin typeface="Times New Roman" panose="02020603050405020304" pitchFamily="18" charset="0"/>
                <a:cs typeface="Times New Roman" panose="02020603050405020304" pitchFamily="18" charset="0"/>
              </a:rPr>
              <a:t>ойын</a:t>
            </a:r>
            <a:r>
              <a:rPr lang="ru-RU" sz="2400" b="1" i="1" dirty="0">
                <a:solidFill>
                  <a:schemeClr val="accent6">
                    <a:lumMod val="75000"/>
                  </a:schemeClr>
                </a:solidFill>
                <a:latin typeface="Times New Roman" panose="02020603050405020304" pitchFamily="18" charset="0"/>
                <a:cs typeface="Times New Roman" panose="02020603050405020304" pitchFamily="18" charset="0"/>
              </a:rPr>
              <a:t> </a:t>
            </a:r>
            <a:r>
              <a:rPr lang="ru-RU" sz="2400" b="1" i="1" dirty="0" err="1">
                <a:solidFill>
                  <a:schemeClr val="accent6">
                    <a:lumMod val="75000"/>
                  </a:schemeClr>
                </a:solidFill>
                <a:latin typeface="Times New Roman" panose="02020603050405020304" pitchFamily="18" charset="0"/>
                <a:cs typeface="Times New Roman" panose="02020603050405020304" pitchFamily="18" charset="0"/>
              </a:rPr>
              <a:t>креативті</a:t>
            </a:r>
            <a:r>
              <a:rPr lang="ru-RU" sz="2400" b="1" i="1" dirty="0">
                <a:solidFill>
                  <a:schemeClr val="accent6">
                    <a:lumMod val="75000"/>
                  </a:schemeClr>
                </a:solidFill>
                <a:latin typeface="Times New Roman" panose="02020603050405020304" pitchFamily="18" charset="0"/>
                <a:cs typeface="Times New Roman" panose="02020603050405020304" pitchFamily="18" charset="0"/>
              </a:rPr>
              <a:t> </a:t>
            </a:r>
            <a:r>
              <a:rPr lang="ru-RU" sz="2400" b="1" i="1" dirty="0" err="1">
                <a:solidFill>
                  <a:schemeClr val="accent6">
                    <a:lumMod val="75000"/>
                  </a:schemeClr>
                </a:solidFill>
                <a:latin typeface="Times New Roman" panose="02020603050405020304" pitchFamily="18" charset="0"/>
                <a:cs typeface="Times New Roman" panose="02020603050405020304" pitchFamily="18" charset="0"/>
              </a:rPr>
              <a:t>айтады</a:t>
            </a:r>
            <a:r>
              <a:rPr lang="ru-RU" sz="2400" b="1" i="1" dirty="0">
                <a:solidFill>
                  <a:schemeClr val="accent6">
                    <a:lumMod val="75000"/>
                  </a:schemeClr>
                </a:solidFill>
                <a:latin typeface="Times New Roman" panose="02020603050405020304" pitchFamily="18" charset="0"/>
                <a:cs typeface="Times New Roman" panose="02020603050405020304" pitchFamily="18" charset="0"/>
              </a:rPr>
              <a:t>;</a:t>
            </a:r>
          </a:p>
          <a:p>
            <a:r>
              <a:rPr lang="ru-RU" sz="2400" b="1" i="1" dirty="0">
                <a:solidFill>
                  <a:schemeClr val="accent6">
                    <a:lumMod val="75000"/>
                  </a:schemeClr>
                </a:solidFill>
                <a:latin typeface="Times New Roman" panose="02020603050405020304" pitchFamily="18" charset="0"/>
                <a:cs typeface="Times New Roman" panose="02020603050405020304" pitchFamily="18" charset="0"/>
              </a:rPr>
              <a:t>•   </a:t>
            </a:r>
            <a:r>
              <a:rPr lang="ru-RU" sz="2400" b="1" i="1" dirty="0" err="1">
                <a:solidFill>
                  <a:schemeClr val="accent6">
                    <a:lumMod val="75000"/>
                  </a:schemeClr>
                </a:solidFill>
                <a:latin typeface="Times New Roman" panose="02020603050405020304" pitchFamily="18" charset="0"/>
                <a:cs typeface="Times New Roman" panose="02020603050405020304" pitchFamily="18" charset="0"/>
              </a:rPr>
              <a:t>өз</a:t>
            </a:r>
            <a:r>
              <a:rPr lang="ru-RU" sz="2400" b="1" i="1" dirty="0">
                <a:solidFill>
                  <a:schemeClr val="accent6">
                    <a:lumMod val="75000"/>
                  </a:schemeClr>
                </a:solidFill>
                <a:latin typeface="Times New Roman" panose="02020603050405020304" pitchFamily="18" charset="0"/>
                <a:cs typeface="Times New Roman" panose="02020603050405020304" pitchFamily="18" charset="0"/>
              </a:rPr>
              <a:t> </a:t>
            </a:r>
            <a:r>
              <a:rPr lang="ru-RU" sz="2400" b="1" i="1" dirty="0" err="1">
                <a:solidFill>
                  <a:schemeClr val="accent6">
                    <a:lumMod val="75000"/>
                  </a:schemeClr>
                </a:solidFill>
                <a:latin typeface="Times New Roman" panose="02020603050405020304" pitchFamily="18" charset="0"/>
                <a:cs typeface="Times New Roman" panose="02020603050405020304" pitchFamily="18" charset="0"/>
              </a:rPr>
              <a:t>ойын</a:t>
            </a:r>
            <a:r>
              <a:rPr lang="ru-RU" sz="2400" b="1" i="1" dirty="0">
                <a:solidFill>
                  <a:schemeClr val="accent6">
                    <a:lumMod val="75000"/>
                  </a:schemeClr>
                </a:solidFill>
                <a:latin typeface="Times New Roman" panose="02020603050405020304" pitchFamily="18" charset="0"/>
                <a:cs typeface="Times New Roman" panose="02020603050405020304" pitchFamily="18" charset="0"/>
              </a:rPr>
              <a:t> </a:t>
            </a:r>
            <a:r>
              <a:rPr lang="ru-RU" sz="2400" b="1" i="1" dirty="0" err="1">
                <a:solidFill>
                  <a:schemeClr val="accent6">
                    <a:lumMod val="75000"/>
                  </a:schemeClr>
                </a:solidFill>
                <a:latin typeface="Times New Roman" panose="02020603050405020304" pitchFamily="18" charset="0"/>
                <a:cs typeface="Times New Roman" panose="02020603050405020304" pitchFamily="18" charset="0"/>
              </a:rPr>
              <a:t>еркін</a:t>
            </a:r>
            <a:r>
              <a:rPr lang="ru-RU" sz="2400" b="1" i="1" dirty="0">
                <a:solidFill>
                  <a:schemeClr val="accent6">
                    <a:lumMod val="75000"/>
                  </a:schemeClr>
                </a:solidFill>
                <a:latin typeface="Times New Roman" panose="02020603050405020304" pitchFamily="18" charset="0"/>
                <a:cs typeface="Times New Roman" panose="02020603050405020304" pitchFamily="18" charset="0"/>
              </a:rPr>
              <a:t> </a:t>
            </a:r>
            <a:r>
              <a:rPr lang="ru-RU" sz="2400" b="1" i="1" dirty="0" err="1">
                <a:solidFill>
                  <a:schemeClr val="accent6">
                    <a:lumMod val="75000"/>
                  </a:schemeClr>
                </a:solidFill>
                <a:latin typeface="Times New Roman" panose="02020603050405020304" pitchFamily="18" charset="0"/>
                <a:cs typeface="Times New Roman" panose="02020603050405020304" pitchFamily="18" charset="0"/>
              </a:rPr>
              <a:t>және</a:t>
            </a:r>
            <a:r>
              <a:rPr lang="ru-RU" sz="2400" b="1" i="1" dirty="0">
                <a:solidFill>
                  <a:schemeClr val="accent6">
                    <a:lumMod val="75000"/>
                  </a:schemeClr>
                </a:solidFill>
                <a:latin typeface="Times New Roman" panose="02020603050405020304" pitchFamily="18" charset="0"/>
                <a:cs typeface="Times New Roman" panose="02020603050405020304" pitchFamily="18" charset="0"/>
              </a:rPr>
              <a:t> </a:t>
            </a:r>
            <a:r>
              <a:rPr lang="ru-RU" sz="2400" b="1" i="1" dirty="0" err="1">
                <a:solidFill>
                  <a:schemeClr val="accent6">
                    <a:lumMod val="75000"/>
                  </a:schemeClr>
                </a:solidFill>
                <a:latin typeface="Times New Roman" panose="02020603050405020304" pitchFamily="18" charset="0"/>
                <a:cs typeface="Times New Roman" panose="02020603050405020304" pitchFamily="18" charset="0"/>
              </a:rPr>
              <a:t>сенімді</a:t>
            </a:r>
            <a:r>
              <a:rPr lang="ru-RU" sz="2400" b="1" i="1" dirty="0">
                <a:solidFill>
                  <a:schemeClr val="accent6">
                    <a:lumMod val="75000"/>
                  </a:schemeClr>
                </a:solidFill>
                <a:latin typeface="Times New Roman" panose="02020603050405020304" pitchFamily="18" charset="0"/>
                <a:cs typeface="Times New Roman" panose="02020603050405020304" pitchFamily="18" charset="0"/>
              </a:rPr>
              <a:t> </a:t>
            </a:r>
            <a:r>
              <a:rPr lang="ru-RU" sz="2400" b="1" i="1" dirty="0" err="1">
                <a:solidFill>
                  <a:schemeClr val="accent6">
                    <a:lumMod val="75000"/>
                  </a:schemeClr>
                </a:solidFill>
                <a:latin typeface="Times New Roman" panose="02020603050405020304" pitchFamily="18" charset="0"/>
                <a:cs typeface="Times New Roman" panose="02020603050405020304" pitchFamily="18" charset="0"/>
              </a:rPr>
              <a:t>жеткізеді</a:t>
            </a:r>
            <a:r>
              <a:rPr lang="ru-RU" sz="2400" b="1" i="1" dirty="0">
                <a:solidFill>
                  <a:schemeClr val="accent6">
                    <a:lumMod val="75000"/>
                  </a:schemeClr>
                </a:solidFill>
                <a:latin typeface="Times New Roman" panose="02020603050405020304" pitchFamily="18" charset="0"/>
                <a:cs typeface="Times New Roman" panose="02020603050405020304" pitchFamily="18" charset="0"/>
              </a:rPr>
              <a:t>;</a:t>
            </a:r>
          </a:p>
          <a:p>
            <a:endParaRPr lang="kk-KZ" sz="24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36436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advTm="11918">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894618" y="1686344"/>
            <a:ext cx="2286001" cy="3495256"/>
          </a:xfrm>
          <a:prstGeom prst="rect">
            <a:avLst/>
          </a:prstGeom>
        </p:spPr>
      </p:pic>
      <p:sp>
        <p:nvSpPr>
          <p:cNvPr id="3" name="Прямоугольник 2"/>
          <p:cNvSpPr/>
          <p:nvPr/>
        </p:nvSpPr>
        <p:spPr>
          <a:xfrm>
            <a:off x="803563" y="845350"/>
            <a:ext cx="7661564" cy="5139869"/>
          </a:xfrm>
          <a:prstGeom prst="rect">
            <a:avLst/>
          </a:prstGeom>
        </p:spPr>
        <p:txBody>
          <a:bodyPr wrap="square">
            <a:spAutoFit/>
          </a:bodyPr>
          <a:lstStyle/>
          <a:p>
            <a:pPr algn="ctr"/>
            <a:r>
              <a:rPr lang="ru-RU" sz="2400" dirty="0" err="1">
                <a:solidFill>
                  <a:srgbClr val="002060"/>
                </a:solidFill>
                <a:latin typeface="Times New Roman" panose="02020603050405020304" pitchFamily="18" charset="0"/>
                <a:cs typeface="Times New Roman" panose="02020603050405020304" pitchFamily="18" charset="0"/>
              </a:rPr>
              <a:t>Даңқы</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өлмес</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даусы</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сөнбес</a:t>
            </a:r>
            <a:r>
              <a:rPr lang="ru-RU" sz="2400" dirty="0">
                <a:solidFill>
                  <a:srgbClr val="002060"/>
                </a:solidFill>
                <a:latin typeface="Times New Roman" panose="02020603050405020304" pitchFamily="18" charset="0"/>
                <a:cs typeface="Times New Roman" panose="02020603050405020304" pitchFamily="18" charset="0"/>
              </a:rPr>
              <a:t> </a:t>
            </a:r>
          </a:p>
          <a:p>
            <a:endParaRPr lang="ru-RU" sz="2000" dirty="0">
              <a:latin typeface="Times New Roman" panose="02020603050405020304" pitchFamily="18" charset="0"/>
              <a:cs typeface="Times New Roman" panose="02020603050405020304" pitchFamily="18" charset="0"/>
            </a:endParaRPr>
          </a:p>
          <a:p>
            <a:pPr algn="just"/>
            <a:r>
              <a:rPr lang="ru-RU" sz="2400" dirty="0">
                <a:solidFill>
                  <a:schemeClr val="accent6">
                    <a:lumMod val="75000"/>
                  </a:schemeClr>
                </a:solidFill>
                <a:latin typeface="Times New Roman" panose="02020603050405020304" pitchFamily="18" charset="0"/>
                <a:cs typeface="Times New Roman" panose="02020603050405020304" pitchFamily="18" charset="0"/>
              </a:rPr>
              <a:t>«Абай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жолы</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романының</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құндылығы</a:t>
            </a:r>
            <a:r>
              <a:rPr lang="ru-RU" sz="2400" dirty="0">
                <a:solidFill>
                  <a:schemeClr val="accent6">
                    <a:lumMod val="75000"/>
                  </a:schemeClr>
                </a:solidFill>
                <a:latin typeface="Times New Roman" panose="02020603050405020304" pitchFamily="18" charset="0"/>
                <a:cs typeface="Times New Roman" panose="02020603050405020304" pitchFamily="18" charset="0"/>
              </a:rPr>
              <a:t> -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жазушының</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халық</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өмірін</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оның</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рухани</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жан-дүниесін</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оның</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бақытқа</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болашаққа</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ұмтылған</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адал</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махаббатқа</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талпынған</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қасиетті</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сапаларын</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ұлттық</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бояумен</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ғажайып</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сырлы</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сөзбен</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жеткізе</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білуінде</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Әуезов</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эпопеясынан</a:t>
            </a:r>
            <a:r>
              <a:rPr lang="ru-RU" sz="2400" dirty="0">
                <a:solidFill>
                  <a:schemeClr val="accent6">
                    <a:lumMod val="75000"/>
                  </a:schemeClr>
                </a:solidFill>
                <a:latin typeface="Times New Roman" panose="02020603050405020304" pitchFamily="18" charset="0"/>
                <a:cs typeface="Times New Roman" panose="02020603050405020304" pitchFamily="18" charset="0"/>
              </a:rPr>
              <a:t> ХІХ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ғасырдағы</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қазақ</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халқының</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ғана</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үнін</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емес</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бостандықты</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азаттықты</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теңдікті</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аңсаушы</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бүкіл</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әлем</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халқының</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асқақ</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даусын</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естиміз</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Сол</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себептен</a:t>
            </a:r>
            <a:r>
              <a:rPr lang="ru-RU" sz="2400" dirty="0">
                <a:solidFill>
                  <a:schemeClr val="accent6">
                    <a:lumMod val="75000"/>
                  </a:schemeClr>
                </a:solidFill>
                <a:latin typeface="Times New Roman" panose="02020603050405020304" pitchFamily="18" charset="0"/>
                <a:cs typeface="Times New Roman" panose="02020603050405020304" pitchFamily="18" charset="0"/>
              </a:rPr>
              <a:t> де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ол</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әлемнің</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түпкір-түпкіріне</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тоқтаусыз</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сапар</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шекті</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ақ</a:t>
            </a:r>
            <a:r>
              <a:rPr lang="ru-RU" sz="2400" dirty="0">
                <a:solidFill>
                  <a:schemeClr val="accent6">
                    <a:lumMod val="75000"/>
                  </a:schemeClr>
                </a:solidFill>
                <a:latin typeface="Times New Roman" panose="02020603050405020304" pitchFamily="18" charset="0"/>
                <a:cs typeface="Times New Roman" panose="02020603050405020304" pitchFamily="18" charset="0"/>
              </a:rPr>
              <a:t> па,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қара</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ма</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сары</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ма</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мұсылман</a:t>
            </a:r>
            <a:r>
              <a:rPr lang="ru-RU" sz="2400" dirty="0">
                <a:solidFill>
                  <a:schemeClr val="accent6">
                    <a:lumMod val="75000"/>
                  </a:schemeClr>
                </a:solidFill>
                <a:latin typeface="Times New Roman" panose="02020603050405020304" pitchFamily="18" charset="0"/>
                <a:cs typeface="Times New Roman" panose="02020603050405020304" pitchFamily="18" charset="0"/>
              </a:rPr>
              <a:t> ба, христиан ба-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барлық</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адамзат</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баласының</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жүрегіне</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жол</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тапты</a:t>
            </a:r>
            <a:r>
              <a:rPr lang="ru-RU" sz="2400" dirty="0">
                <a:solidFill>
                  <a:schemeClr val="accent6">
                    <a:lumMod val="75000"/>
                  </a:schemeClr>
                </a:solidFill>
                <a:latin typeface="Times New Roman" panose="02020603050405020304" pitchFamily="18" charset="0"/>
                <a:cs typeface="Times New Roman" panose="02020603050405020304" pitchFamily="18" charset="0"/>
              </a:rPr>
              <a:t>.</a:t>
            </a:r>
          </a:p>
          <a:p>
            <a:endParaRPr lang="ru-RU" sz="20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62847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advTm="11918">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1381" y="692727"/>
            <a:ext cx="9656619" cy="1661993"/>
          </a:xfrm>
          <a:prstGeom prst="rect">
            <a:avLst/>
          </a:prstGeom>
          <a:noFill/>
        </p:spPr>
        <p:txBody>
          <a:bodyPr wrap="square" rtlCol="0">
            <a:spAutoFit/>
          </a:bodyPr>
          <a:lstStyle/>
          <a:p>
            <a:r>
              <a:rPr lang="kk-KZ" sz="2800" dirty="0">
                <a:latin typeface="Times New Roman" panose="02020603050405020304" pitchFamily="18" charset="0"/>
                <a:cs typeface="Times New Roman" panose="02020603050405020304" pitchFamily="18" charset="0"/>
              </a:rPr>
              <a:t> </a:t>
            </a:r>
            <a:r>
              <a:rPr lang="kk-KZ" sz="2800" dirty="0">
                <a:solidFill>
                  <a:schemeClr val="accent6">
                    <a:lumMod val="75000"/>
                  </a:schemeClr>
                </a:solidFill>
                <a:latin typeface="Times New Roman" panose="02020603050405020304" pitchFamily="18" charset="0"/>
                <a:cs typeface="Times New Roman" panose="02020603050405020304" pitchFamily="18" charset="0"/>
              </a:rPr>
              <a:t>Ойтүрткі сұрақтары</a:t>
            </a:r>
          </a:p>
          <a:p>
            <a:r>
              <a:rPr lang="ru-RU" sz="2800" dirty="0">
                <a:solidFill>
                  <a:schemeClr val="accent6">
                    <a:lumMod val="75000"/>
                  </a:schemeClr>
                </a:solidFill>
                <a:latin typeface="Times New Roman" panose="02020603050405020304" pitchFamily="18" charset="0"/>
                <a:cs typeface="Times New Roman" panose="02020603050405020304" pitchFamily="18" charset="0"/>
              </a:rPr>
              <a:t>«Абай </a:t>
            </a:r>
            <a:r>
              <a:rPr lang="ru-RU" sz="2800" dirty="0" err="1">
                <a:solidFill>
                  <a:schemeClr val="accent6">
                    <a:lumMod val="75000"/>
                  </a:schemeClr>
                </a:solidFill>
                <a:latin typeface="Times New Roman" panose="02020603050405020304" pitchFamily="18" charset="0"/>
                <a:cs typeface="Times New Roman" panose="02020603050405020304" pitchFamily="18" charset="0"/>
              </a:rPr>
              <a:t>жолы</a:t>
            </a:r>
            <a:r>
              <a:rPr lang="ru-RU" sz="2800" dirty="0">
                <a:solidFill>
                  <a:schemeClr val="accent6">
                    <a:lumMod val="75000"/>
                  </a:schemeClr>
                </a:solidFill>
                <a:latin typeface="Times New Roman" panose="02020603050405020304" pitchFamily="18" charset="0"/>
                <a:cs typeface="Times New Roman" panose="02020603050405020304" pitchFamily="18" charset="0"/>
              </a:rPr>
              <a:t>» роман-</a:t>
            </a:r>
            <a:r>
              <a:rPr lang="ru-RU" sz="2800" dirty="0" err="1">
                <a:solidFill>
                  <a:schemeClr val="accent6">
                    <a:lumMod val="75000"/>
                  </a:schemeClr>
                </a:solidFill>
                <a:latin typeface="Times New Roman" panose="02020603050405020304" pitchFamily="18" charset="0"/>
                <a:cs typeface="Times New Roman" panose="02020603050405020304" pitchFamily="18" charset="0"/>
              </a:rPr>
              <a:t>эпопеясы</a:t>
            </a:r>
            <a:r>
              <a:rPr lang="ru-RU" sz="2800" dirty="0">
                <a:solidFill>
                  <a:schemeClr val="accent6">
                    <a:lumMod val="75000"/>
                  </a:schemeClr>
                </a:solidFill>
                <a:latin typeface="Times New Roman" panose="02020603050405020304" pitchFamily="18" charset="0"/>
                <a:cs typeface="Times New Roman" panose="02020603050405020304" pitchFamily="18" charset="0"/>
              </a:rPr>
              <a:t> </a:t>
            </a:r>
            <a:r>
              <a:rPr lang="ru-RU" sz="2800" dirty="0" err="1">
                <a:solidFill>
                  <a:schemeClr val="accent6">
                    <a:lumMod val="75000"/>
                  </a:schemeClr>
                </a:solidFill>
                <a:latin typeface="Times New Roman" panose="02020603050405020304" pitchFamily="18" charset="0"/>
                <a:cs typeface="Times New Roman" panose="02020603050405020304" pitchFamily="18" charset="0"/>
              </a:rPr>
              <a:t>туралы</a:t>
            </a:r>
            <a:r>
              <a:rPr lang="ru-RU" sz="2800" dirty="0">
                <a:solidFill>
                  <a:schemeClr val="accent6">
                    <a:lumMod val="75000"/>
                  </a:schemeClr>
                </a:solidFill>
                <a:latin typeface="Times New Roman" panose="02020603050405020304" pitchFamily="18" charset="0"/>
                <a:cs typeface="Times New Roman" panose="02020603050405020304" pitchFamily="18" charset="0"/>
              </a:rPr>
              <a:t> не </a:t>
            </a:r>
            <a:r>
              <a:rPr lang="ru-RU" sz="2800" dirty="0" err="1">
                <a:solidFill>
                  <a:schemeClr val="accent6">
                    <a:lumMod val="75000"/>
                  </a:schemeClr>
                </a:solidFill>
                <a:latin typeface="Times New Roman" panose="02020603050405020304" pitchFamily="18" charset="0"/>
                <a:cs typeface="Times New Roman" panose="02020603050405020304" pitchFamily="18" charset="0"/>
              </a:rPr>
              <a:t>білесіз</a:t>
            </a:r>
            <a:r>
              <a:rPr lang="ru-RU" sz="2800" dirty="0">
                <a:solidFill>
                  <a:schemeClr val="accent6">
                    <a:lumMod val="75000"/>
                  </a:schemeClr>
                </a:solidFill>
                <a:latin typeface="Times New Roman" panose="02020603050405020304" pitchFamily="18" charset="0"/>
                <a:cs typeface="Times New Roman" panose="02020603050405020304" pitchFamily="18" charset="0"/>
              </a:rPr>
              <a:t>?</a:t>
            </a:r>
            <a:endParaRPr lang="kk-KZ" sz="2800" dirty="0">
              <a:solidFill>
                <a:schemeClr val="accent6">
                  <a:lumMod val="75000"/>
                </a:schemeClr>
              </a:solidFill>
              <a:latin typeface="Times New Roman" panose="02020603050405020304" pitchFamily="18" charset="0"/>
              <a:cs typeface="Times New Roman" panose="02020603050405020304" pitchFamily="18" charset="0"/>
            </a:endParaRPr>
          </a:p>
          <a:p>
            <a:endParaRPr lang="kk-KZ" sz="2800" dirty="0">
              <a:solidFill>
                <a:schemeClr val="accent6">
                  <a:lumMod val="75000"/>
                </a:schemeClr>
              </a:solidFill>
              <a:latin typeface="Times New Roman" panose="02020603050405020304" pitchFamily="18" charset="0"/>
              <a:cs typeface="Times New Roman" panose="02020603050405020304" pitchFamily="18" charset="0"/>
            </a:endParaRPr>
          </a:p>
          <a:p>
            <a:endParaRPr lang="ru-RU" dirty="0"/>
          </a:p>
        </p:txBody>
      </p:sp>
      <p:sp>
        <p:nvSpPr>
          <p:cNvPr id="5" name="Прямоугольник 4"/>
          <p:cNvSpPr/>
          <p:nvPr/>
        </p:nvSpPr>
        <p:spPr>
          <a:xfrm>
            <a:off x="789709" y="1831539"/>
            <a:ext cx="8728364" cy="3785652"/>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Абайды</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аналары</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кім</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деп</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атаған</a:t>
            </a:r>
            <a:r>
              <a:rPr lang="ru-RU" sz="2400" dirty="0">
                <a:solidFill>
                  <a:srgbClr val="002060"/>
                </a:solidFill>
                <a:latin typeface="Times New Roman" panose="02020603050405020304" pitchFamily="18" charset="0"/>
                <a:cs typeface="Times New Roman" panose="02020603050405020304" pitchFamily="18" charset="0"/>
              </a:rPr>
              <a:t>?</a:t>
            </a:r>
          </a:p>
          <a:p>
            <a:endParaRPr lang="ru-RU" sz="2400" dirty="0">
              <a:solidFill>
                <a:srgbClr val="002060"/>
              </a:solidFill>
              <a:latin typeface="Times New Roman" panose="02020603050405020304" pitchFamily="18" charset="0"/>
              <a:cs typeface="Times New Roman" panose="02020603050405020304" pitchFamily="18" charset="0"/>
            </a:endParaRPr>
          </a:p>
          <a:p>
            <a:pPr marL="342900" indent="-342900">
              <a:buFontTx/>
              <a:buChar char="-"/>
            </a:pPr>
            <a:r>
              <a:rPr lang="ru-RU" sz="2400" dirty="0">
                <a:solidFill>
                  <a:srgbClr val="002060"/>
                </a:solidFill>
                <a:latin typeface="Times New Roman" panose="02020603050405020304" pitchFamily="18" charset="0"/>
                <a:cs typeface="Times New Roman" panose="02020603050405020304" pitchFamily="18" charset="0"/>
              </a:rPr>
              <a:t>Роман </a:t>
            </a:r>
            <a:r>
              <a:rPr lang="ru-RU" sz="2400" dirty="0" err="1">
                <a:solidFill>
                  <a:srgbClr val="002060"/>
                </a:solidFill>
                <a:latin typeface="Times New Roman" panose="02020603050405020304" pitchFamily="18" charset="0"/>
                <a:cs typeface="Times New Roman" panose="02020603050405020304" pitchFamily="18" charset="0"/>
              </a:rPr>
              <a:t>Абайдың</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неше</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жасынан</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басталады</a:t>
            </a:r>
            <a:r>
              <a:rPr lang="ru-RU" sz="2400" dirty="0">
                <a:solidFill>
                  <a:srgbClr val="002060"/>
                </a:solidFill>
                <a:latin typeface="Times New Roman" panose="02020603050405020304" pitchFamily="18" charset="0"/>
                <a:cs typeface="Times New Roman" panose="02020603050405020304" pitchFamily="18" charset="0"/>
              </a:rPr>
              <a:t>?</a:t>
            </a:r>
          </a:p>
          <a:p>
            <a:pPr marL="342900" indent="-342900">
              <a:buFontTx/>
              <a:buChar char="-"/>
            </a:pPr>
            <a:endParaRPr lang="ru-RU" sz="2400" dirty="0">
              <a:solidFill>
                <a:srgbClr val="002060"/>
              </a:solidFill>
              <a:latin typeface="Times New Roman" panose="02020603050405020304" pitchFamily="18" charset="0"/>
              <a:cs typeface="Times New Roman" panose="02020603050405020304" pitchFamily="18" charset="0"/>
            </a:endParaRPr>
          </a:p>
          <a:p>
            <a:pPr marL="342900" indent="-342900">
              <a:buFontTx/>
              <a:buChar char="-"/>
            </a:pPr>
            <a:r>
              <a:rPr lang="ru-RU" sz="2400" dirty="0">
                <a:solidFill>
                  <a:srgbClr val="002060"/>
                </a:solidFill>
                <a:latin typeface="Times New Roman" panose="02020603050405020304" pitchFamily="18" charset="0"/>
                <a:cs typeface="Times New Roman" panose="02020603050405020304" pitchFamily="18" charset="0"/>
              </a:rPr>
              <a:t>«Абай </a:t>
            </a:r>
            <a:r>
              <a:rPr lang="ru-RU" sz="2400" dirty="0" err="1">
                <a:solidFill>
                  <a:srgbClr val="002060"/>
                </a:solidFill>
                <a:latin typeface="Times New Roman" panose="02020603050405020304" pitchFamily="18" charset="0"/>
                <a:cs typeface="Times New Roman" panose="02020603050405020304" pitchFamily="18" charset="0"/>
              </a:rPr>
              <a:t>жолы</a:t>
            </a:r>
            <a:r>
              <a:rPr lang="ru-RU" sz="2400" dirty="0">
                <a:solidFill>
                  <a:srgbClr val="002060"/>
                </a:solidFill>
                <a:latin typeface="Times New Roman" panose="02020603050405020304" pitchFamily="18" charset="0"/>
                <a:cs typeface="Times New Roman" panose="02020603050405020304" pitchFamily="18" charset="0"/>
              </a:rPr>
              <a:t>» романы  </a:t>
            </a:r>
            <a:r>
              <a:rPr lang="ru-RU" sz="2400" dirty="0" err="1">
                <a:solidFill>
                  <a:srgbClr val="002060"/>
                </a:solidFill>
                <a:latin typeface="Times New Roman" panose="02020603050405020304" pitchFamily="18" charset="0"/>
                <a:cs typeface="Times New Roman" panose="02020603050405020304" pitchFamily="18" charset="0"/>
              </a:rPr>
              <a:t>қай</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жылы</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жазылған</a:t>
            </a:r>
            <a:r>
              <a:rPr lang="ru-RU" sz="2400" dirty="0">
                <a:solidFill>
                  <a:srgbClr val="002060"/>
                </a:solidFill>
                <a:latin typeface="Times New Roman" panose="02020603050405020304" pitchFamily="18" charset="0"/>
                <a:cs typeface="Times New Roman" panose="02020603050405020304" pitchFamily="18" charset="0"/>
              </a:rPr>
              <a:t>?</a:t>
            </a:r>
          </a:p>
          <a:p>
            <a:pPr marL="342900" indent="-342900">
              <a:buFontTx/>
              <a:buChar char="-"/>
            </a:pPr>
            <a:endParaRPr lang="ru-RU" sz="2400" dirty="0">
              <a:solidFill>
                <a:srgbClr val="002060"/>
              </a:solidFill>
              <a:latin typeface="Times New Roman" panose="02020603050405020304" pitchFamily="18" charset="0"/>
              <a:cs typeface="Times New Roman" panose="02020603050405020304" pitchFamily="18" charset="0"/>
            </a:endParaRPr>
          </a:p>
          <a:p>
            <a:pPr marL="342900" indent="-342900">
              <a:buFontTx/>
              <a:buChar char="-"/>
            </a:pPr>
            <a:r>
              <a:rPr lang="ru-RU" sz="2400" dirty="0">
                <a:solidFill>
                  <a:srgbClr val="002060"/>
                </a:solidFill>
                <a:latin typeface="Times New Roman" panose="02020603050405020304" pitchFamily="18" charset="0"/>
                <a:cs typeface="Times New Roman" panose="02020603050405020304" pitchFamily="18" charset="0"/>
              </a:rPr>
              <a:t>1949 </a:t>
            </a:r>
            <a:r>
              <a:rPr lang="ru-RU" sz="2400" dirty="0" err="1">
                <a:solidFill>
                  <a:srgbClr val="002060"/>
                </a:solidFill>
                <a:latin typeface="Times New Roman" panose="02020603050405020304" pitchFamily="18" charset="0"/>
                <a:cs typeface="Times New Roman" panose="02020603050405020304" pitchFamily="18" charset="0"/>
              </a:rPr>
              <a:t>жылы</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М.Әуезовке</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қандай</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сыйлық</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берілді</a:t>
            </a:r>
            <a:r>
              <a:rPr lang="ru-RU" sz="2400" dirty="0">
                <a:solidFill>
                  <a:srgbClr val="002060"/>
                </a:solidFill>
                <a:latin typeface="Times New Roman" panose="02020603050405020304" pitchFamily="18" charset="0"/>
                <a:cs typeface="Times New Roman" panose="02020603050405020304" pitchFamily="18" charset="0"/>
              </a:rPr>
              <a:t>?</a:t>
            </a:r>
          </a:p>
          <a:p>
            <a:endParaRPr lang="ru-RU" sz="2400" dirty="0">
              <a:solidFill>
                <a:srgbClr val="002060"/>
              </a:solidFill>
              <a:latin typeface="Times New Roman" panose="02020603050405020304" pitchFamily="18" charset="0"/>
              <a:cs typeface="Times New Roman" panose="02020603050405020304" pitchFamily="18" charset="0"/>
            </a:endParaRPr>
          </a:p>
          <a:p>
            <a:pPr marL="285750" indent="-285750">
              <a:buFontTx/>
              <a:buChar char="-"/>
            </a:pPr>
            <a:r>
              <a:rPr lang="kk-KZ" sz="2400" dirty="0">
                <a:solidFill>
                  <a:srgbClr val="002060"/>
                </a:solidFill>
                <a:latin typeface="Times New Roman" panose="02020603050405020304" pitchFamily="18" charset="0"/>
                <a:cs typeface="Times New Roman" panose="02020603050405020304" pitchFamily="18" charset="0"/>
              </a:rPr>
              <a:t>«Абай жолы» романының алғашқы кітабы қандай</a:t>
            </a:r>
          </a:p>
          <a:p>
            <a:r>
              <a:rPr lang="kk-KZ" sz="2400" dirty="0">
                <a:solidFill>
                  <a:srgbClr val="002060"/>
                </a:solidFill>
                <a:latin typeface="Times New Roman" panose="02020603050405020304" pitchFamily="18" charset="0"/>
                <a:cs typeface="Times New Roman" panose="02020603050405020304" pitchFamily="18" charset="0"/>
              </a:rPr>
              <a:t>    бөлімдерден  тұрады?</a:t>
            </a:r>
          </a:p>
        </p:txBody>
      </p:sp>
      <p:pic>
        <p:nvPicPr>
          <p:cNvPr id="2" name="Рисунок 1"/>
          <p:cNvPicPr>
            <a:picLocks noChangeAspect="1"/>
          </p:cNvPicPr>
          <p:nvPr/>
        </p:nvPicPr>
        <p:blipFill>
          <a:blip r:embed="rId2"/>
          <a:stretch>
            <a:fillRect/>
          </a:stretch>
        </p:blipFill>
        <p:spPr>
          <a:xfrm>
            <a:off x="9615055" y="2288050"/>
            <a:ext cx="1534297" cy="2493817"/>
          </a:xfrm>
          <a:prstGeom prst="rect">
            <a:avLst/>
          </a:prstGeom>
        </p:spPr>
      </p:pic>
    </p:spTree>
    <p:extLst>
      <p:ext uri="{BB962C8B-B14F-4D97-AF65-F5344CB8AC3E}">
        <p14:creationId xmlns:p14="http://schemas.microsoft.com/office/powerpoint/2010/main" val="29910811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advTm="11918">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66799" y="1340638"/>
            <a:ext cx="9656621" cy="4708981"/>
          </a:xfrm>
          <a:prstGeom prst="rect">
            <a:avLst/>
          </a:prstGeom>
        </p:spPr>
        <p:txBody>
          <a:bodyPr wrap="square">
            <a:spAutoFit/>
          </a:bodyPr>
          <a:lstStyle/>
          <a:p>
            <a:r>
              <a:rPr lang="ru-RU" sz="2000" dirty="0">
                <a:solidFill>
                  <a:srgbClr val="002060"/>
                </a:solidFill>
                <a:latin typeface="Times New Roman" panose="02020603050405020304" pitchFamily="18" charset="0"/>
                <a:cs typeface="Times New Roman" panose="02020603050405020304" pitchFamily="18" charset="0"/>
              </a:rPr>
              <a:t>1. Абай </a:t>
            </a:r>
            <a:r>
              <a:rPr lang="ru-RU" sz="2000" dirty="0" err="1">
                <a:solidFill>
                  <a:srgbClr val="002060"/>
                </a:solidFill>
                <a:latin typeface="Times New Roman" panose="02020603050405020304" pitchFamily="18" charset="0"/>
                <a:cs typeface="Times New Roman" panose="02020603050405020304" pitchFamily="18" charset="0"/>
              </a:rPr>
              <a:t>Құнанбайұлының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шын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есімі</a:t>
            </a:r>
            <a:r>
              <a:rPr lang="ru-RU" sz="2000" dirty="0">
                <a:solidFill>
                  <a:srgbClr val="002060"/>
                </a:solidFill>
                <a:latin typeface="Times New Roman" panose="02020603050405020304" pitchFamily="18" charset="0"/>
                <a:cs typeface="Times New Roman" panose="02020603050405020304" pitchFamily="18" charset="0"/>
              </a:rPr>
              <a:t> - </a:t>
            </a:r>
            <a:r>
              <a:rPr lang="ru-RU" sz="2000" dirty="0" err="1">
                <a:solidFill>
                  <a:srgbClr val="002060"/>
                </a:solidFill>
                <a:latin typeface="Times New Roman" panose="02020603050405020304" pitchFamily="18" charset="0"/>
                <a:cs typeface="Times New Roman" panose="02020603050405020304" pitchFamily="18" charset="0"/>
              </a:rPr>
              <a:t>Ибраһим</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Әжесі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Зере</a:t>
            </a:r>
            <a:r>
              <a:rPr lang="ru-RU" sz="2000" dirty="0">
                <a:solidFill>
                  <a:srgbClr val="002060"/>
                </a:solidFill>
                <a:latin typeface="Times New Roman" panose="02020603050405020304" pitchFamily="18" charset="0"/>
                <a:cs typeface="Times New Roman" panose="02020603050405020304" pitchFamily="18" charset="0"/>
              </a:rPr>
              <a:t> "Абай" </a:t>
            </a:r>
            <a:r>
              <a:rPr lang="ru-RU" sz="2000" dirty="0" err="1">
                <a:solidFill>
                  <a:srgbClr val="002060"/>
                </a:solidFill>
                <a:latin typeface="Times New Roman" panose="02020603050405020304" pitchFamily="18" charset="0"/>
                <a:cs typeface="Times New Roman" panose="02020603050405020304" pitchFamily="18" charset="0"/>
              </a:rPr>
              <a:t>деп</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еркелеткеннен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кейін</a:t>
            </a:r>
            <a:r>
              <a:rPr lang="ru-RU" sz="2000" dirty="0">
                <a:solidFill>
                  <a:srgbClr val="002060"/>
                </a:solidFill>
                <a:latin typeface="Times New Roman" panose="02020603050405020304" pitchFamily="18" charset="0"/>
                <a:cs typeface="Times New Roman" panose="02020603050405020304" pitchFamily="18" charset="0"/>
              </a:rPr>
              <a:t> "Абай" </a:t>
            </a:r>
            <a:r>
              <a:rPr lang="ru-RU" sz="2000" dirty="0" err="1">
                <a:solidFill>
                  <a:srgbClr val="002060"/>
                </a:solidFill>
                <a:latin typeface="Times New Roman" panose="02020603050405020304" pitchFamily="18" charset="0"/>
                <a:cs typeface="Times New Roman" panose="02020603050405020304" pitchFamily="18" charset="0"/>
              </a:rPr>
              <a:t>атанып</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кеткен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Аналары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Телғара</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деп</a:t>
            </a:r>
            <a:r>
              <a:rPr lang="ru-RU" sz="2000" dirty="0">
                <a:solidFill>
                  <a:srgbClr val="002060"/>
                </a:solidFill>
                <a:latin typeface="Times New Roman" panose="02020603050405020304" pitchFamily="18" charset="0"/>
                <a:cs typeface="Times New Roman" panose="02020603050405020304" pitchFamily="18" charset="0"/>
              </a:rPr>
              <a:t> те </a:t>
            </a:r>
            <a:r>
              <a:rPr lang="ru-RU" sz="2000" dirty="0" err="1">
                <a:solidFill>
                  <a:srgbClr val="002060"/>
                </a:solidFill>
                <a:latin typeface="Times New Roman" panose="02020603050405020304" pitchFamily="18" charset="0"/>
                <a:cs typeface="Times New Roman" panose="02020603050405020304" pitchFamily="18" charset="0"/>
              </a:rPr>
              <a:t>атаған</a:t>
            </a:r>
            <a:r>
              <a:rPr lang="ru-RU" sz="2000" dirty="0">
                <a:solidFill>
                  <a:srgbClr val="002060"/>
                </a:solidFill>
                <a:latin typeface="Times New Roman" panose="02020603050405020304" pitchFamily="18" charset="0"/>
                <a:cs typeface="Times New Roman" panose="02020603050405020304" pitchFamily="18" charset="0"/>
              </a:rPr>
              <a:t>.</a:t>
            </a:r>
          </a:p>
          <a:p>
            <a:r>
              <a:rPr lang="ru-RU" sz="2000" dirty="0">
                <a:solidFill>
                  <a:srgbClr val="002060"/>
                </a:solidFill>
                <a:latin typeface="Times New Roman" panose="02020603050405020304" pitchFamily="18" charset="0"/>
                <a:cs typeface="Times New Roman" panose="02020603050405020304" pitchFamily="18" charset="0"/>
              </a:rPr>
              <a:t>2. Роман </a:t>
            </a:r>
            <a:r>
              <a:rPr lang="ru-RU" sz="2000" dirty="0" err="1">
                <a:solidFill>
                  <a:srgbClr val="002060"/>
                </a:solidFill>
                <a:latin typeface="Times New Roman" panose="02020603050405020304" pitchFamily="18" charset="0"/>
                <a:cs typeface="Times New Roman" panose="02020603050405020304" pitchFamily="18" charset="0"/>
              </a:rPr>
              <a:t>Абайдың</a:t>
            </a:r>
            <a:r>
              <a:rPr lang="ru-RU" sz="2000" dirty="0">
                <a:solidFill>
                  <a:srgbClr val="002060"/>
                </a:solidFill>
                <a:latin typeface="Times New Roman" panose="02020603050405020304" pitchFamily="18" charset="0"/>
                <a:cs typeface="Times New Roman" panose="02020603050405020304" pitchFamily="18" charset="0"/>
              </a:rPr>
              <a:t> он </a:t>
            </a:r>
            <a:r>
              <a:rPr lang="ru-RU" sz="2000" dirty="0" err="1">
                <a:solidFill>
                  <a:srgbClr val="002060"/>
                </a:solidFill>
                <a:latin typeface="Times New Roman" panose="02020603050405020304" pitchFamily="18" charset="0"/>
                <a:cs typeface="Times New Roman" panose="02020603050405020304" pitchFamily="18" charset="0"/>
              </a:rPr>
              <a:t>үш</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жасынан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басталады</a:t>
            </a:r>
            <a:r>
              <a:rPr lang="ru-RU" sz="2000" dirty="0">
                <a:solidFill>
                  <a:srgbClr val="002060"/>
                </a:solidFill>
                <a:latin typeface="Times New Roman" panose="02020603050405020304" pitchFamily="18" charset="0"/>
                <a:cs typeface="Times New Roman" panose="02020603050405020304" pitchFamily="18" charset="0"/>
              </a:rPr>
              <a:t>.</a:t>
            </a:r>
          </a:p>
          <a:p>
            <a:r>
              <a:rPr lang="ru-RU" sz="2000" dirty="0">
                <a:solidFill>
                  <a:srgbClr val="002060"/>
                </a:solidFill>
                <a:latin typeface="Times New Roman" panose="02020603050405020304" pitchFamily="18" charset="0"/>
                <a:cs typeface="Times New Roman" panose="02020603050405020304" pitchFamily="18" charset="0"/>
              </a:rPr>
              <a:t>3. </a:t>
            </a:r>
            <a:r>
              <a:rPr lang="ru-RU" sz="2000" dirty="0" err="1">
                <a:solidFill>
                  <a:srgbClr val="002060"/>
                </a:solidFill>
                <a:latin typeface="Times New Roman" panose="02020603050405020304" pitchFamily="18" charset="0"/>
                <a:cs typeface="Times New Roman" panose="02020603050405020304" pitchFamily="18" charset="0"/>
              </a:rPr>
              <a:t>Алғашқы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кітабы</a:t>
            </a:r>
            <a:r>
              <a:rPr lang="ru-RU" sz="2000" dirty="0">
                <a:solidFill>
                  <a:srgbClr val="002060"/>
                </a:solidFill>
                <a:latin typeface="Times New Roman" panose="02020603050405020304" pitchFamily="18" charset="0"/>
                <a:cs typeface="Times New Roman" panose="02020603050405020304" pitchFamily="18" charset="0"/>
              </a:rPr>
              <a:t> 1942 </a:t>
            </a:r>
            <a:r>
              <a:rPr lang="ru-RU" sz="2000" dirty="0" err="1">
                <a:solidFill>
                  <a:srgbClr val="002060"/>
                </a:solidFill>
                <a:latin typeface="Times New Roman" panose="02020603050405020304" pitchFamily="18" charset="0"/>
                <a:cs typeface="Times New Roman" panose="02020603050405020304" pitchFamily="18" charset="0"/>
              </a:rPr>
              <a:t>жылы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жарыққа</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шыққан</a:t>
            </a:r>
            <a:r>
              <a:rPr lang="ru-RU" sz="2000" dirty="0">
                <a:solidFill>
                  <a:srgbClr val="002060"/>
                </a:solidFill>
                <a:latin typeface="Times New Roman" panose="02020603050405020304" pitchFamily="18" charset="0"/>
                <a:cs typeface="Times New Roman" panose="02020603050405020304" pitchFamily="18" charset="0"/>
              </a:rPr>
              <a:t>.</a:t>
            </a:r>
          </a:p>
          <a:p>
            <a:r>
              <a:rPr lang="ru-RU" sz="2000" dirty="0">
                <a:solidFill>
                  <a:srgbClr val="002060"/>
                </a:solidFill>
                <a:latin typeface="Times New Roman" panose="02020603050405020304" pitchFamily="18" charset="0"/>
                <a:cs typeface="Times New Roman" panose="02020603050405020304" pitchFamily="18" charset="0"/>
              </a:rPr>
              <a:t>4.1949 </a:t>
            </a:r>
            <a:r>
              <a:rPr lang="ru-RU" sz="2000" dirty="0" err="1">
                <a:solidFill>
                  <a:srgbClr val="002060"/>
                </a:solidFill>
                <a:latin typeface="Times New Roman" panose="02020603050405020304" pitchFamily="18" charset="0"/>
                <a:cs typeface="Times New Roman" panose="02020603050405020304" pitchFamily="18" charset="0"/>
              </a:rPr>
              <a:t>жылы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М.Әуезовке</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эпопеяның</a:t>
            </a:r>
            <a:r>
              <a:rPr lang="ru-RU" sz="2000" dirty="0">
                <a:solidFill>
                  <a:srgbClr val="002060"/>
                </a:solidFill>
                <a:latin typeface="Times New Roman" panose="02020603050405020304" pitchFamily="18" charset="0"/>
                <a:cs typeface="Times New Roman" panose="02020603050405020304" pitchFamily="18" charset="0"/>
              </a:rPr>
              <a:t> «Абай» </a:t>
            </a:r>
            <a:r>
              <a:rPr lang="ru-RU" sz="2000" dirty="0" err="1">
                <a:solidFill>
                  <a:srgbClr val="002060"/>
                </a:solidFill>
                <a:latin typeface="Times New Roman" panose="02020603050405020304" pitchFamily="18" charset="0"/>
                <a:cs typeface="Times New Roman" panose="02020603050405020304" pitchFamily="18" charset="0"/>
              </a:rPr>
              <a:t>атанған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алғашқы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екі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кітабына</a:t>
            </a:r>
            <a:r>
              <a:rPr lang="ru-RU" sz="2000" dirty="0">
                <a:solidFill>
                  <a:srgbClr val="002060"/>
                </a:solidFill>
                <a:latin typeface="Times New Roman" panose="02020603050405020304" pitchFamily="18" charset="0"/>
                <a:cs typeface="Times New Roman" panose="02020603050405020304" pitchFamily="18" charset="0"/>
              </a:rPr>
              <a:t> КСРО</a:t>
            </a:r>
          </a:p>
          <a:p>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Мемлекеттік</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сыйлығы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берілді</a:t>
            </a:r>
            <a:r>
              <a:rPr lang="ru-RU" sz="2000" dirty="0">
                <a:solidFill>
                  <a:srgbClr val="002060"/>
                </a:solidFill>
                <a:latin typeface="Times New Roman" panose="02020603050405020304" pitchFamily="18" charset="0"/>
                <a:cs typeface="Times New Roman" panose="02020603050405020304" pitchFamily="18" charset="0"/>
              </a:rPr>
              <a:t>.</a:t>
            </a:r>
          </a:p>
          <a:p>
            <a:r>
              <a:rPr lang="ru-RU" sz="2000" dirty="0">
                <a:solidFill>
                  <a:srgbClr val="002060"/>
                </a:solidFill>
                <a:latin typeface="Times New Roman" panose="02020603050405020304" pitchFamily="18" charset="0"/>
                <a:cs typeface="Times New Roman" panose="02020603050405020304" pitchFamily="18" charset="0"/>
              </a:rPr>
              <a:t>5. «Абай </a:t>
            </a:r>
            <a:r>
              <a:rPr lang="ru-RU" sz="2000" dirty="0" err="1">
                <a:solidFill>
                  <a:srgbClr val="002060"/>
                </a:solidFill>
                <a:latin typeface="Times New Roman" panose="02020603050405020304" pitchFamily="18" charset="0"/>
                <a:cs typeface="Times New Roman" panose="02020603050405020304" pitchFamily="18" charset="0"/>
              </a:rPr>
              <a:t>жолы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романының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алғашқы</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кітабы</a:t>
            </a:r>
            <a:r>
              <a:rPr lang="ru-RU" sz="2000" dirty="0">
                <a:solidFill>
                  <a:srgbClr val="002060"/>
                </a:solidFill>
                <a:latin typeface="Times New Roman" panose="02020603050405020304" pitchFamily="18" charset="0"/>
                <a:cs typeface="Times New Roman" panose="02020603050405020304" pitchFamily="18" charset="0"/>
              </a:rPr>
              <a:t>  7  </a:t>
            </a:r>
            <a:r>
              <a:rPr lang="ru-RU" sz="2000" dirty="0" err="1">
                <a:solidFill>
                  <a:srgbClr val="002060"/>
                </a:solidFill>
                <a:latin typeface="Times New Roman" panose="02020603050405020304" pitchFamily="18" charset="0"/>
                <a:cs typeface="Times New Roman" panose="02020603050405020304" pitchFamily="18" charset="0"/>
              </a:rPr>
              <a:t>бөлімнен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тұрады</a:t>
            </a:r>
            <a:r>
              <a:rPr lang="ru-RU" sz="2000" dirty="0">
                <a:solidFill>
                  <a:srgbClr val="002060"/>
                </a:solidFill>
                <a:latin typeface="Times New Roman" panose="02020603050405020304" pitchFamily="18" charset="0"/>
                <a:cs typeface="Times New Roman" panose="02020603050405020304" pitchFamily="18" charset="0"/>
              </a:rPr>
              <a:t>?</a:t>
            </a:r>
          </a:p>
          <a:p>
            <a:r>
              <a:rPr lang="ru-RU" sz="2000" dirty="0">
                <a:solidFill>
                  <a:srgbClr val="002060"/>
                </a:solidFill>
                <a:latin typeface="Times New Roman" panose="02020603050405020304" pitchFamily="18" charset="0"/>
                <a:cs typeface="Times New Roman" panose="02020603050405020304" pitchFamily="18" charset="0"/>
              </a:rPr>
              <a:t>І том</a:t>
            </a:r>
          </a:p>
          <a:p>
            <a:r>
              <a:rPr lang="ru-RU" sz="2000" dirty="0" err="1">
                <a:solidFill>
                  <a:srgbClr val="002060"/>
                </a:solidFill>
                <a:latin typeface="Times New Roman" panose="02020603050405020304" pitchFamily="18" charset="0"/>
                <a:cs typeface="Times New Roman" panose="02020603050405020304" pitchFamily="18" charset="0"/>
              </a:rPr>
              <a:t>Қайтқанда</a:t>
            </a:r>
            <a:endParaRPr lang="ru-RU" sz="2000" dirty="0">
              <a:solidFill>
                <a:srgbClr val="002060"/>
              </a:solidFill>
              <a:latin typeface="Times New Roman" panose="02020603050405020304" pitchFamily="18" charset="0"/>
              <a:cs typeface="Times New Roman" panose="02020603050405020304" pitchFamily="18" charset="0"/>
            </a:endParaRPr>
          </a:p>
          <a:p>
            <a:r>
              <a:rPr lang="ru-RU" sz="2000" dirty="0" err="1">
                <a:solidFill>
                  <a:srgbClr val="002060"/>
                </a:solidFill>
                <a:latin typeface="Times New Roman" panose="02020603050405020304" pitchFamily="18" charset="0"/>
                <a:cs typeface="Times New Roman" panose="02020603050405020304" pitchFamily="18" charset="0"/>
              </a:rPr>
              <a:t>Қат</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қабатта</a:t>
            </a:r>
            <a:endParaRPr lang="ru-RU" sz="2000" dirty="0">
              <a:solidFill>
                <a:srgbClr val="002060"/>
              </a:solidFill>
              <a:latin typeface="Times New Roman" panose="02020603050405020304" pitchFamily="18" charset="0"/>
              <a:cs typeface="Times New Roman" panose="02020603050405020304" pitchFamily="18" charset="0"/>
            </a:endParaRPr>
          </a:p>
          <a:p>
            <a:r>
              <a:rPr lang="ru-RU" sz="2000" dirty="0" err="1">
                <a:solidFill>
                  <a:srgbClr val="002060"/>
                </a:solidFill>
                <a:latin typeface="Times New Roman" panose="02020603050405020304" pitchFamily="18" charset="0"/>
                <a:cs typeface="Times New Roman" panose="02020603050405020304" pitchFamily="18" charset="0"/>
              </a:rPr>
              <a:t>Жолда</a:t>
            </a:r>
            <a:endParaRPr lang="ru-RU" sz="2000" dirty="0">
              <a:solidFill>
                <a:srgbClr val="002060"/>
              </a:solidFill>
              <a:latin typeface="Times New Roman" panose="02020603050405020304" pitchFamily="18" charset="0"/>
              <a:cs typeface="Times New Roman" panose="02020603050405020304" pitchFamily="18" charset="0"/>
            </a:endParaRPr>
          </a:p>
          <a:p>
            <a:r>
              <a:rPr lang="ru-RU" sz="2000" dirty="0" err="1">
                <a:solidFill>
                  <a:srgbClr val="002060"/>
                </a:solidFill>
                <a:latin typeface="Times New Roman" panose="02020603050405020304" pitchFamily="18" charset="0"/>
                <a:cs typeface="Times New Roman" panose="02020603050405020304" pitchFamily="18" charset="0"/>
              </a:rPr>
              <a:t>Шытырманда</a:t>
            </a:r>
            <a:endParaRPr lang="ru-RU" sz="2000" dirty="0">
              <a:solidFill>
                <a:srgbClr val="002060"/>
              </a:solidFill>
              <a:latin typeface="Times New Roman" panose="02020603050405020304" pitchFamily="18" charset="0"/>
              <a:cs typeface="Times New Roman" panose="02020603050405020304" pitchFamily="18" charset="0"/>
            </a:endParaRPr>
          </a:p>
          <a:p>
            <a:r>
              <a:rPr lang="ru-RU" sz="2000" dirty="0">
                <a:solidFill>
                  <a:srgbClr val="002060"/>
                </a:solidFill>
                <a:latin typeface="Times New Roman" panose="02020603050405020304" pitchFamily="18" charset="0"/>
                <a:cs typeface="Times New Roman" panose="02020603050405020304" pitchFamily="18" charset="0"/>
              </a:rPr>
              <a:t>Бел- </a:t>
            </a:r>
            <a:r>
              <a:rPr lang="ru-RU" sz="2000" dirty="0" err="1">
                <a:solidFill>
                  <a:srgbClr val="002060"/>
                </a:solidFill>
                <a:latin typeface="Times New Roman" panose="02020603050405020304" pitchFamily="18" charset="0"/>
                <a:cs typeface="Times New Roman" panose="02020603050405020304" pitchFamily="18" charset="0"/>
              </a:rPr>
              <a:t>белесте</a:t>
            </a:r>
            <a:endParaRPr lang="ru-RU" sz="2000" dirty="0">
              <a:solidFill>
                <a:srgbClr val="002060"/>
              </a:solidFill>
              <a:latin typeface="Times New Roman" panose="02020603050405020304" pitchFamily="18" charset="0"/>
              <a:cs typeface="Times New Roman" panose="02020603050405020304" pitchFamily="18" charset="0"/>
            </a:endParaRPr>
          </a:p>
          <a:p>
            <a:r>
              <a:rPr lang="ru-RU" sz="2000" dirty="0" err="1">
                <a:solidFill>
                  <a:srgbClr val="002060"/>
                </a:solidFill>
                <a:latin typeface="Times New Roman" panose="02020603050405020304" pitchFamily="18" charset="0"/>
                <a:cs typeface="Times New Roman" panose="02020603050405020304" pitchFamily="18" charset="0"/>
              </a:rPr>
              <a:t>Өрде</a:t>
            </a:r>
            <a:endParaRPr lang="ru-RU" sz="2000" dirty="0">
              <a:solidFill>
                <a:srgbClr val="002060"/>
              </a:solidFill>
              <a:latin typeface="Times New Roman" panose="02020603050405020304" pitchFamily="18" charset="0"/>
              <a:cs typeface="Times New Roman" panose="02020603050405020304" pitchFamily="18" charset="0"/>
            </a:endParaRPr>
          </a:p>
          <a:p>
            <a:r>
              <a:rPr lang="ru-RU" sz="2000" dirty="0" err="1">
                <a:solidFill>
                  <a:srgbClr val="002060"/>
                </a:solidFill>
                <a:latin typeface="Times New Roman" panose="02020603050405020304" pitchFamily="18" charset="0"/>
                <a:cs typeface="Times New Roman" panose="02020603050405020304" pitchFamily="18" charset="0"/>
              </a:rPr>
              <a:t>Қияда</a:t>
            </a:r>
            <a:endParaRPr lang="ru-RU" sz="2000"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066799" y="651163"/>
            <a:ext cx="3602182" cy="523220"/>
          </a:xfrm>
          <a:prstGeom prst="rect">
            <a:avLst/>
          </a:prstGeom>
          <a:noFill/>
        </p:spPr>
        <p:txBody>
          <a:bodyPr wrap="square" rtlCol="0">
            <a:spAutoFit/>
          </a:bodyPr>
          <a:lstStyle/>
          <a:p>
            <a:r>
              <a:rPr lang="kk-KZ" dirty="0"/>
              <a:t> </a:t>
            </a:r>
            <a:r>
              <a:rPr lang="kk-KZ" sz="2800" dirty="0">
                <a:solidFill>
                  <a:schemeClr val="accent6">
                    <a:lumMod val="75000"/>
                  </a:schemeClr>
                </a:solidFill>
                <a:latin typeface="Times New Roman" panose="02020603050405020304" pitchFamily="18" charset="0"/>
                <a:cs typeface="Times New Roman" panose="02020603050405020304" pitchFamily="18" charset="0"/>
              </a:rPr>
              <a:t>Өзіңді тексер!</a:t>
            </a:r>
            <a:endParaRPr lang="ru-RU" sz="28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69827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advTm="11918">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254" y="820020"/>
            <a:ext cx="9933710" cy="5201424"/>
          </a:xfrm>
          <a:prstGeom prst="rect">
            <a:avLst/>
          </a:prstGeom>
        </p:spPr>
        <p:txBody>
          <a:bodyPr wrap="square">
            <a:spAutoFit/>
          </a:bodyPr>
          <a:lstStyle/>
          <a:p>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Қызығушылықты</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ояту</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endParaRPr lang="ru-RU" sz="2400" dirty="0">
              <a:solidFill>
                <a:srgbClr val="002060"/>
              </a:solidFill>
              <a:latin typeface="Times New Roman" panose="02020603050405020304" pitchFamily="18" charset="0"/>
              <a:cs typeface="Times New Roman" panose="02020603050405020304" pitchFamily="18" charset="0"/>
            </a:endParaRPr>
          </a:p>
          <a:p>
            <a:r>
              <a:rPr lang="ru-RU" sz="2400" dirty="0">
                <a:solidFill>
                  <a:schemeClr val="accent5">
                    <a:lumMod val="50000"/>
                  </a:schemeClr>
                </a:solidFill>
                <a:latin typeface="Times New Roman" panose="02020603050405020304" pitchFamily="18" charset="0"/>
                <a:cs typeface="Times New Roman" panose="02020603050405020304" pitchFamily="18" charset="0"/>
              </a:rPr>
              <a:t>   </a:t>
            </a:r>
          </a:p>
          <a:p>
            <a:r>
              <a:rPr lang="ru-RU" sz="2400" dirty="0">
                <a:solidFill>
                  <a:srgbClr val="7030A0"/>
                </a:solidFill>
                <a:latin typeface="Times New Roman" panose="02020603050405020304" pitchFamily="18" charset="0"/>
                <a:cs typeface="Times New Roman" panose="02020603050405020304" pitchFamily="18" charset="0"/>
              </a:rPr>
              <a:t>   «5 </a:t>
            </a:r>
            <a:r>
              <a:rPr lang="ru-RU" sz="2400" dirty="0" err="1">
                <a:solidFill>
                  <a:srgbClr val="7030A0"/>
                </a:solidFill>
                <a:latin typeface="Times New Roman" panose="02020603050405020304" pitchFamily="18" charset="0"/>
                <a:cs typeface="Times New Roman" panose="02020603050405020304" pitchFamily="18" charset="0"/>
              </a:rPr>
              <a:t>қадам</a:t>
            </a:r>
            <a:r>
              <a:rPr lang="ru-RU" sz="2400" dirty="0">
                <a:solidFill>
                  <a:srgbClr val="7030A0"/>
                </a:solidFill>
                <a:latin typeface="Times New Roman" panose="02020603050405020304" pitchFamily="18" charset="0"/>
                <a:cs typeface="Times New Roman" panose="02020603050405020304" pitchFamily="18" charset="0"/>
              </a:rPr>
              <a:t>» </a:t>
            </a:r>
            <a:r>
              <a:rPr lang="ru-RU" sz="2400" dirty="0" err="1">
                <a:solidFill>
                  <a:srgbClr val="7030A0"/>
                </a:solidFill>
                <a:latin typeface="Times New Roman" panose="02020603050405020304" pitchFamily="18" charset="0"/>
                <a:cs typeface="Times New Roman" panose="02020603050405020304" pitchFamily="18" charset="0"/>
              </a:rPr>
              <a:t>стратегиясы</a:t>
            </a:r>
            <a:r>
              <a:rPr lang="ru-RU" sz="2400" dirty="0">
                <a:solidFill>
                  <a:srgbClr val="7030A0"/>
                </a:solidFill>
                <a:latin typeface="Times New Roman" panose="02020603050405020304" pitchFamily="18" charset="0"/>
                <a:cs typeface="Times New Roman" panose="02020603050405020304" pitchFamily="18" charset="0"/>
              </a:rPr>
              <a:t>.</a:t>
            </a:r>
          </a:p>
          <a:p>
            <a:r>
              <a:rPr lang="ru-RU" sz="2400" dirty="0">
                <a:solidFill>
                  <a:srgbClr val="002060"/>
                </a:solidFill>
                <a:latin typeface="Times New Roman" panose="02020603050405020304" pitchFamily="18" charset="0"/>
                <a:cs typeface="Times New Roman" panose="02020603050405020304" pitchFamily="18" charset="0"/>
              </a:rPr>
              <a:t>•	«Абай </a:t>
            </a:r>
            <a:r>
              <a:rPr lang="ru-RU" sz="2400" dirty="0" err="1">
                <a:solidFill>
                  <a:srgbClr val="002060"/>
                </a:solidFill>
                <a:latin typeface="Times New Roman" panose="02020603050405020304" pitchFamily="18" charset="0"/>
                <a:cs typeface="Times New Roman" panose="02020603050405020304" pitchFamily="18" charset="0"/>
              </a:rPr>
              <a:t>жолы</a:t>
            </a:r>
            <a:r>
              <a:rPr lang="ru-RU" sz="2400" dirty="0">
                <a:solidFill>
                  <a:srgbClr val="002060"/>
                </a:solidFill>
                <a:latin typeface="Times New Roman" panose="02020603050405020304" pitchFamily="18" charset="0"/>
                <a:cs typeface="Times New Roman" panose="02020603050405020304" pitchFamily="18" charset="0"/>
              </a:rPr>
              <a:t>» роман-</a:t>
            </a:r>
            <a:r>
              <a:rPr lang="ru-RU" sz="2400" dirty="0" err="1">
                <a:solidFill>
                  <a:srgbClr val="002060"/>
                </a:solidFill>
                <a:latin typeface="Times New Roman" panose="02020603050405020304" pitchFamily="18" charset="0"/>
                <a:cs typeface="Times New Roman" panose="02020603050405020304" pitchFamily="18" charset="0"/>
              </a:rPr>
              <a:t>эпопеясындағы</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Абайдың</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оқудан</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аулына</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қайтып</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келе</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жатқан</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сәттегі</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көңіл</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күйін</a:t>
            </a:r>
            <a:r>
              <a:rPr lang="ru-RU" sz="2400" dirty="0">
                <a:solidFill>
                  <a:srgbClr val="002060"/>
                </a:solidFill>
                <a:latin typeface="Times New Roman" panose="02020603050405020304" pitchFamily="18" charset="0"/>
                <a:cs typeface="Times New Roman" panose="02020603050405020304" pitchFamily="18" charset="0"/>
              </a:rPr>
              <a:t> 5 </a:t>
            </a:r>
            <a:r>
              <a:rPr lang="ru-RU" sz="2400" dirty="0" err="1">
                <a:solidFill>
                  <a:srgbClr val="002060"/>
                </a:solidFill>
                <a:latin typeface="Times New Roman" panose="02020603050405020304" pitchFamily="18" charset="0"/>
                <a:cs typeface="Times New Roman" panose="02020603050405020304" pitchFamily="18" charset="0"/>
              </a:rPr>
              <a:t>қадаммен</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бейнелеп</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беріңіз</a:t>
            </a:r>
            <a:r>
              <a:rPr lang="ru-RU" sz="2400" dirty="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a:p>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Ықтимал</a:t>
            </a:r>
            <a:r>
              <a:rPr lang="ru-RU" sz="2400" dirty="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жауап</a:t>
            </a:r>
            <a:endParaRPr lang="ru-RU" sz="2400" dirty="0">
              <a:solidFill>
                <a:schemeClr val="accent6">
                  <a:lumMod val="75000"/>
                </a:schemeClr>
              </a:solidFill>
              <a:latin typeface="Times New Roman" panose="02020603050405020304" pitchFamily="18" charset="0"/>
              <a:cs typeface="Times New Roman" panose="02020603050405020304" pitchFamily="18" charset="0"/>
            </a:endParaRPr>
          </a:p>
          <a:p>
            <a:endParaRPr lang="kk-KZ" sz="2400" dirty="0">
              <a:solidFill>
                <a:srgbClr val="002060"/>
              </a:solidFill>
              <a:latin typeface="Times New Roman" panose="02020603050405020304" pitchFamily="18" charset="0"/>
              <a:cs typeface="Times New Roman" panose="02020603050405020304" pitchFamily="18" charset="0"/>
            </a:endParaRPr>
          </a:p>
          <a:p>
            <a:pPr marL="342900" indent="-342900">
              <a:buFontTx/>
              <a:buChar char="-"/>
            </a:pPr>
            <a:r>
              <a:rPr lang="kk-KZ" sz="2400" dirty="0">
                <a:solidFill>
                  <a:srgbClr val="002060"/>
                </a:solidFill>
                <a:latin typeface="Times New Roman" panose="02020603050405020304" pitchFamily="18" charset="0"/>
                <a:cs typeface="Times New Roman" panose="02020603050405020304" pitchFamily="18" charset="0"/>
              </a:rPr>
              <a:t>Ауылға жетуге асығуы;</a:t>
            </a:r>
          </a:p>
          <a:p>
            <a:pPr marL="342900" indent="-342900">
              <a:buFontTx/>
              <a:buChar char="-"/>
            </a:pPr>
            <a:r>
              <a:rPr lang="kk-KZ" sz="2400" dirty="0">
                <a:solidFill>
                  <a:srgbClr val="002060"/>
                </a:solidFill>
                <a:latin typeface="Times New Roman" panose="02020603050405020304" pitchFamily="18" charset="0"/>
                <a:cs typeface="Times New Roman" panose="02020603050405020304" pitchFamily="18" charset="0"/>
              </a:rPr>
              <a:t>Туған жеріне деген сүйіспеншілігі;</a:t>
            </a:r>
          </a:p>
          <a:p>
            <a:pPr marL="342900" indent="-342900">
              <a:buFontTx/>
              <a:buChar char="-"/>
            </a:pPr>
            <a:r>
              <a:rPr lang="kk-KZ" sz="2400" dirty="0">
                <a:solidFill>
                  <a:srgbClr val="002060"/>
                </a:solidFill>
                <a:latin typeface="Times New Roman" panose="02020603050405020304" pitchFamily="18" charset="0"/>
                <a:cs typeface="Times New Roman" panose="02020603050405020304" pitchFamily="18" charset="0"/>
              </a:rPr>
              <a:t>Ата-анасына, ел-жұртына деген сағынышы;</a:t>
            </a:r>
          </a:p>
          <a:p>
            <a:pPr marL="342900" indent="-342900">
              <a:buFontTx/>
              <a:buChar char="-"/>
            </a:pPr>
            <a:r>
              <a:rPr lang="kk-KZ" sz="2400" dirty="0">
                <a:solidFill>
                  <a:srgbClr val="002060"/>
                </a:solidFill>
                <a:latin typeface="Times New Roman" panose="02020603050405020304" pitchFamily="18" charset="0"/>
                <a:cs typeface="Times New Roman" panose="02020603050405020304" pitchFamily="18" charset="0"/>
              </a:rPr>
              <a:t>Туған ауылдың  ауасымен дем алып, еркіндікті сезінуі;</a:t>
            </a:r>
          </a:p>
          <a:p>
            <a:pPr marL="342900" indent="-342900">
              <a:buFontTx/>
              <a:buChar char="-"/>
            </a:pPr>
            <a:r>
              <a:rPr lang="kk-KZ" sz="2400" dirty="0">
                <a:solidFill>
                  <a:srgbClr val="002060"/>
                </a:solidFill>
                <a:latin typeface="Times New Roman" panose="02020603050405020304" pitchFamily="18" charset="0"/>
                <a:cs typeface="Times New Roman" panose="02020603050405020304" pitchFamily="18" charset="0"/>
              </a:rPr>
              <a:t>Табиғат сұлулығының жабырқаулы көңілге қанат бітіруі;</a:t>
            </a:r>
          </a:p>
          <a:p>
            <a:pPr marL="342900" indent="-342900">
              <a:buFontTx/>
              <a:buChar char="-"/>
            </a:pPr>
            <a:r>
              <a:rPr lang="kk-KZ"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083907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advTm="11918">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1164" y="695604"/>
            <a:ext cx="10958945" cy="4462760"/>
          </a:xfrm>
          <a:prstGeom prst="rect">
            <a:avLst/>
          </a:prstGeom>
        </p:spPr>
        <p:txBody>
          <a:bodyPr wrap="square">
            <a:spAutoFit/>
          </a:bodyPr>
          <a:lstStyle/>
          <a:p>
            <a:r>
              <a:rPr lang="kk-KZ" sz="2400" dirty="0">
                <a:latin typeface="Times New Roman" panose="02020603050405020304" pitchFamily="18" charset="0"/>
                <a:cs typeface="Times New Roman" panose="02020603050405020304" pitchFamily="18" charset="0"/>
              </a:rPr>
              <a:t>            </a:t>
            </a:r>
            <a:r>
              <a:rPr lang="kk-KZ" sz="2400" dirty="0">
                <a:solidFill>
                  <a:schemeClr val="accent3">
                    <a:lumMod val="75000"/>
                  </a:schemeClr>
                </a:solidFill>
                <a:latin typeface="Times New Roman" panose="02020603050405020304" pitchFamily="18" charset="0"/>
                <a:cs typeface="Times New Roman" panose="02020603050405020304" pitchFamily="18" charset="0"/>
              </a:rPr>
              <a:t>1- тапсырма  </a:t>
            </a:r>
            <a:r>
              <a:rPr lang="kk-KZ" sz="2400" dirty="0">
                <a:solidFill>
                  <a:schemeClr val="accent6">
                    <a:lumMod val="75000"/>
                  </a:schemeClr>
                </a:solidFill>
                <a:latin typeface="Times New Roman" panose="02020603050405020304" pitchFamily="18" charset="0"/>
                <a:cs typeface="Times New Roman" panose="02020603050405020304" pitchFamily="18" charset="0"/>
              </a:rPr>
              <a:t>«Сиқырлы сандықша» әдісі </a:t>
            </a:r>
            <a:endParaRPr lang="ru-RU" dirty="0"/>
          </a:p>
          <a:p>
            <a:r>
              <a:rPr lang="ru-RU" sz="2400" dirty="0">
                <a:solidFill>
                  <a:schemeClr val="accent3">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60000"/>
                    <a:lumOff val="40000"/>
                  </a:schemeClr>
                </a:solidFill>
                <a:latin typeface="Times New Roman" panose="02020603050405020304" pitchFamily="18" charset="0"/>
                <a:cs typeface="Times New Roman" panose="02020603050405020304" pitchFamily="18" charset="0"/>
              </a:rPr>
              <a:t>Оқушы</a:t>
            </a:r>
            <a:r>
              <a:rPr lang="ru-RU" sz="2000" dirty="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000" dirty="0" err="1">
                <a:solidFill>
                  <a:schemeClr val="accent6">
                    <a:lumMod val="60000"/>
                    <a:lumOff val="40000"/>
                  </a:schemeClr>
                </a:solidFill>
                <a:latin typeface="Times New Roman" panose="02020603050405020304" pitchFamily="18" charset="0"/>
                <a:cs typeface="Times New Roman" panose="02020603050405020304" pitchFamily="18" charset="0"/>
              </a:rPr>
              <a:t>қалауымен</a:t>
            </a:r>
            <a:r>
              <a:rPr lang="ru-RU" sz="2000" dirty="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000" dirty="0" err="1">
                <a:solidFill>
                  <a:schemeClr val="accent6">
                    <a:lumMod val="60000"/>
                    <a:lumOff val="40000"/>
                  </a:schemeClr>
                </a:solidFill>
                <a:latin typeface="Times New Roman" panose="02020603050405020304" pitchFamily="18" charset="0"/>
                <a:cs typeface="Times New Roman" panose="02020603050405020304" pitchFamily="18" charset="0"/>
              </a:rPr>
              <a:t>сандықшадан</a:t>
            </a:r>
            <a:r>
              <a:rPr lang="ru-RU" sz="2000" dirty="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000" dirty="0" err="1">
                <a:solidFill>
                  <a:schemeClr val="accent6">
                    <a:lumMod val="60000"/>
                    <a:lumOff val="40000"/>
                  </a:schemeClr>
                </a:solidFill>
                <a:latin typeface="Times New Roman" panose="02020603050405020304" pitchFamily="18" charset="0"/>
                <a:cs typeface="Times New Roman" panose="02020603050405020304" pitchFamily="18" charset="0"/>
              </a:rPr>
              <a:t>үзінді</a:t>
            </a:r>
            <a:r>
              <a:rPr lang="ru-RU" sz="2000" dirty="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000" dirty="0" err="1">
                <a:solidFill>
                  <a:schemeClr val="accent6">
                    <a:lumMod val="60000"/>
                    <a:lumOff val="40000"/>
                  </a:schemeClr>
                </a:solidFill>
                <a:latin typeface="Times New Roman" panose="02020603050405020304" pitchFamily="18" charset="0"/>
                <a:cs typeface="Times New Roman" panose="02020603050405020304" pitchFamily="18" charset="0"/>
              </a:rPr>
              <a:t>алады</a:t>
            </a:r>
            <a:r>
              <a:rPr lang="ru-RU" sz="2000" dirty="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000" dirty="0" err="1">
                <a:solidFill>
                  <a:schemeClr val="accent6">
                    <a:lumMod val="60000"/>
                    <a:lumOff val="40000"/>
                  </a:schemeClr>
                </a:solidFill>
                <a:latin typeface="Times New Roman" panose="02020603050405020304" pitchFamily="18" charset="0"/>
                <a:cs typeface="Times New Roman" panose="02020603050405020304" pitchFamily="18" charset="0"/>
              </a:rPr>
              <a:t>Үзіндінің</a:t>
            </a:r>
            <a:r>
              <a:rPr lang="ru-RU" sz="2000" dirty="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000" dirty="0" err="1">
                <a:solidFill>
                  <a:schemeClr val="accent6">
                    <a:lumMod val="60000"/>
                    <a:lumOff val="40000"/>
                  </a:schemeClr>
                </a:solidFill>
                <a:latin typeface="Times New Roman" panose="02020603050405020304" pitchFamily="18" charset="0"/>
                <a:cs typeface="Times New Roman" panose="02020603050405020304" pitchFamily="18" charset="0"/>
              </a:rPr>
              <a:t>қай</a:t>
            </a:r>
            <a:r>
              <a:rPr lang="ru-RU" sz="2000" dirty="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000" dirty="0" err="1">
                <a:solidFill>
                  <a:schemeClr val="accent6">
                    <a:lumMod val="60000"/>
                    <a:lumOff val="40000"/>
                  </a:schemeClr>
                </a:solidFill>
                <a:latin typeface="Times New Roman" panose="02020603050405020304" pitchFamily="18" charset="0"/>
                <a:cs typeface="Times New Roman" panose="02020603050405020304" pitchFamily="18" charset="0"/>
              </a:rPr>
              <a:t>оқиға</a:t>
            </a:r>
            <a:r>
              <a:rPr lang="ru-RU" sz="2000" dirty="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000" dirty="0" err="1">
                <a:solidFill>
                  <a:schemeClr val="accent6">
                    <a:lumMod val="60000"/>
                    <a:lumOff val="40000"/>
                  </a:schemeClr>
                </a:solidFill>
                <a:latin typeface="Times New Roman" panose="02020603050405020304" pitchFamily="18" charset="0"/>
                <a:cs typeface="Times New Roman" panose="02020603050405020304" pitchFamily="18" charset="0"/>
              </a:rPr>
              <a:t>тұсында</a:t>
            </a:r>
            <a:r>
              <a:rPr lang="ru-RU" sz="2000" dirty="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000" dirty="0" err="1">
                <a:solidFill>
                  <a:schemeClr val="accent6">
                    <a:lumMod val="60000"/>
                    <a:lumOff val="40000"/>
                  </a:schemeClr>
                </a:solidFill>
                <a:latin typeface="Times New Roman" panose="02020603050405020304" pitchFamily="18" charset="0"/>
                <a:cs typeface="Times New Roman" panose="02020603050405020304" pitchFamily="18" charset="0"/>
              </a:rPr>
              <a:t>кім</a:t>
            </a:r>
            <a:r>
              <a:rPr lang="ru-RU" sz="2000" dirty="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000" dirty="0" err="1">
                <a:solidFill>
                  <a:schemeClr val="accent6">
                    <a:lumMod val="60000"/>
                    <a:lumOff val="40000"/>
                  </a:schemeClr>
                </a:solidFill>
                <a:latin typeface="Times New Roman" panose="02020603050405020304" pitchFamily="18" charset="0"/>
                <a:cs typeface="Times New Roman" panose="02020603050405020304" pitchFamily="18" charset="0"/>
              </a:rPr>
              <a:t>айтқанын</a:t>
            </a:r>
            <a:r>
              <a:rPr lang="ru-RU" sz="2000" dirty="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000" dirty="0" err="1">
                <a:solidFill>
                  <a:schemeClr val="accent6">
                    <a:lumMod val="60000"/>
                    <a:lumOff val="40000"/>
                  </a:schemeClr>
                </a:solidFill>
                <a:latin typeface="Times New Roman" panose="02020603050405020304" pitchFamily="18" charset="0"/>
                <a:cs typeface="Times New Roman" panose="02020603050405020304" pitchFamily="18" charset="0"/>
              </a:rPr>
              <a:t>анықтайды</a:t>
            </a:r>
            <a:r>
              <a:rPr lang="ru-RU" sz="2000" dirty="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000" dirty="0" err="1">
                <a:solidFill>
                  <a:schemeClr val="accent6">
                    <a:lumMod val="60000"/>
                    <a:lumOff val="40000"/>
                  </a:schemeClr>
                </a:solidFill>
                <a:latin typeface="Times New Roman" panose="02020603050405020304" pitchFamily="18" charset="0"/>
                <a:cs typeface="Times New Roman" panose="02020603050405020304" pitchFamily="18" charset="0"/>
              </a:rPr>
              <a:t>және</a:t>
            </a:r>
            <a:r>
              <a:rPr lang="ru-RU" sz="2000" dirty="0">
                <a:solidFill>
                  <a:schemeClr val="accent6">
                    <a:lumMod val="60000"/>
                    <a:lumOff val="40000"/>
                  </a:schemeClr>
                </a:solidFill>
                <a:latin typeface="Times New Roman" panose="02020603050405020304" pitchFamily="18" charset="0"/>
                <a:cs typeface="Times New Roman" panose="02020603050405020304" pitchFamily="18" charset="0"/>
              </a:rPr>
              <a:t> бала </a:t>
            </a:r>
            <a:r>
              <a:rPr lang="ru-RU" sz="2000" dirty="0" err="1">
                <a:solidFill>
                  <a:schemeClr val="accent6">
                    <a:lumMod val="60000"/>
                    <a:lumOff val="40000"/>
                  </a:schemeClr>
                </a:solidFill>
                <a:latin typeface="Times New Roman" panose="02020603050405020304" pitchFamily="18" charset="0"/>
                <a:cs typeface="Times New Roman" panose="02020603050405020304" pitchFamily="18" charset="0"/>
              </a:rPr>
              <a:t>Абайға</a:t>
            </a:r>
            <a:r>
              <a:rPr lang="ru-RU" sz="2000" dirty="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000" dirty="0" err="1">
                <a:solidFill>
                  <a:schemeClr val="accent6">
                    <a:lumMod val="60000"/>
                    <a:lumOff val="40000"/>
                  </a:schemeClr>
                </a:solidFill>
                <a:latin typeface="Times New Roman" panose="02020603050405020304" pitchFamily="18" charset="0"/>
                <a:cs typeface="Times New Roman" panose="02020603050405020304" pitchFamily="18" charset="0"/>
              </a:rPr>
              <a:t>мінездеме</a:t>
            </a:r>
            <a:r>
              <a:rPr lang="ru-RU" sz="2000" dirty="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000" dirty="0" err="1">
                <a:solidFill>
                  <a:schemeClr val="accent6">
                    <a:lumMod val="60000"/>
                    <a:lumOff val="40000"/>
                  </a:schemeClr>
                </a:solidFill>
                <a:latin typeface="Times New Roman" panose="02020603050405020304" pitchFamily="18" charset="0"/>
                <a:cs typeface="Times New Roman" panose="02020603050405020304" pitchFamily="18" charset="0"/>
              </a:rPr>
              <a:t>береді</a:t>
            </a:r>
            <a:r>
              <a:rPr lang="ru-RU" sz="2000" dirty="0">
                <a:solidFill>
                  <a:schemeClr val="accent6">
                    <a:lumMod val="60000"/>
                    <a:lumOff val="40000"/>
                  </a:schemeClr>
                </a:solidFill>
                <a:latin typeface="Times New Roman" panose="02020603050405020304" pitchFamily="18" charset="0"/>
                <a:cs typeface="Times New Roman" panose="02020603050405020304" pitchFamily="18" charset="0"/>
              </a:rPr>
              <a:t>:</a:t>
            </a:r>
            <a:endParaRPr lang="ru-RU" sz="1400" dirty="0">
              <a:solidFill>
                <a:schemeClr val="accent6">
                  <a:lumMod val="60000"/>
                  <a:lumOff val="40000"/>
                </a:schemeClr>
              </a:solidFill>
              <a:latin typeface="Times New Roman" panose="02020603050405020304" pitchFamily="18" charset="0"/>
              <a:cs typeface="Times New Roman" panose="02020603050405020304" pitchFamily="18" charset="0"/>
            </a:endParaRPr>
          </a:p>
          <a:p>
            <a:endParaRPr lang="ru-RU" sz="2400" dirty="0">
              <a:solidFill>
                <a:srgbClr val="002060"/>
              </a:solidFill>
              <a:latin typeface="Times New Roman" panose="02020603050405020304" pitchFamily="18" charset="0"/>
              <a:cs typeface="Times New Roman" panose="02020603050405020304" pitchFamily="18" charset="0"/>
            </a:endParaRPr>
          </a:p>
          <a:p>
            <a:pPr marL="457200" indent="-457200">
              <a:buAutoNum type="arabicPeriod"/>
            </a:pP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Қап</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мынаның</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баласы</a:t>
            </a:r>
            <a:r>
              <a:rPr lang="ru-RU" sz="2400" dirty="0">
                <a:solidFill>
                  <a:srgbClr val="002060"/>
                </a:solidFill>
                <a:latin typeface="Times New Roman" panose="02020603050405020304" pitchFamily="18" charset="0"/>
                <a:cs typeface="Times New Roman" panose="02020603050405020304" pitchFamily="18" charset="0"/>
              </a:rPr>
              <a:t>!.. «Мен </a:t>
            </a:r>
            <a:r>
              <a:rPr lang="ru-RU" sz="2400" dirty="0" err="1">
                <a:solidFill>
                  <a:srgbClr val="002060"/>
                </a:solidFill>
                <a:latin typeface="Times New Roman" panose="02020603050405020304" pitchFamily="18" charset="0"/>
                <a:cs typeface="Times New Roman" panose="02020603050405020304" pitchFamily="18" charset="0"/>
              </a:rPr>
              <a:t>бөрінің</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бөлтірігімін</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деп</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келеді</a:t>
            </a:r>
            <a:r>
              <a:rPr lang="ru-RU" sz="2400" dirty="0">
                <a:solidFill>
                  <a:srgbClr val="002060"/>
                </a:solidFill>
                <a:latin typeface="Times New Roman" panose="02020603050405020304" pitchFamily="18" charset="0"/>
                <a:cs typeface="Times New Roman" panose="02020603050405020304" pitchFamily="18" charset="0"/>
              </a:rPr>
              <a:t>-ау! </a:t>
            </a:r>
          </a:p>
          <a:p>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Қой</a:t>
            </a:r>
            <a:r>
              <a:rPr lang="ru-RU" sz="2400" dirty="0">
                <a:solidFill>
                  <a:srgbClr val="002060"/>
                </a:solidFill>
                <a:latin typeface="Times New Roman" panose="02020603050405020304" pitchFamily="18" charset="0"/>
                <a:cs typeface="Times New Roman" panose="02020603050405020304" pitchFamily="18" charset="0"/>
              </a:rPr>
              <a:t>, не де </a:t>
            </a:r>
            <a:r>
              <a:rPr lang="ru-RU" sz="2400" dirty="0" err="1">
                <a:solidFill>
                  <a:srgbClr val="002060"/>
                </a:solidFill>
                <a:latin typeface="Times New Roman" panose="02020603050405020304" pitchFamily="18" charset="0"/>
                <a:cs typeface="Times New Roman" panose="02020603050405020304" pitchFamily="18" charset="0"/>
              </a:rPr>
              <a:t>болса</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қалмайық</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енді</a:t>
            </a:r>
            <a:r>
              <a:rPr lang="ru-RU" sz="2400" dirty="0">
                <a:solidFill>
                  <a:srgbClr val="002060"/>
                </a:solidFill>
                <a:latin typeface="Times New Roman" panose="02020603050405020304" pitchFamily="18" charset="0"/>
                <a:cs typeface="Times New Roman" panose="02020603050405020304" pitchFamily="18" charset="0"/>
              </a:rPr>
              <a:t>.</a:t>
            </a:r>
          </a:p>
          <a:p>
            <a:pPr marL="457200" indent="-457200">
              <a:buAutoNum type="arabicPeriod" startAt="2"/>
            </a:pP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Жол</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ұзақ</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Ұйқы</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ашар</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болсын</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деп</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ойнап</a:t>
            </a:r>
            <a:r>
              <a:rPr lang="ru-RU" sz="2400" dirty="0">
                <a:solidFill>
                  <a:srgbClr val="002060"/>
                </a:solidFill>
                <a:latin typeface="Times New Roman" panose="02020603050405020304" pitchFamily="18" charset="0"/>
                <a:cs typeface="Times New Roman" panose="02020603050405020304" pitchFamily="18" charset="0"/>
              </a:rPr>
              <a:t>  </a:t>
            </a:r>
          </a:p>
          <a:p>
            <a:r>
              <a:rPr lang="ru-RU" sz="2400" dirty="0">
                <a:solidFill>
                  <a:srgbClr val="002060"/>
                </a:solidFill>
                <a:latin typeface="Times New Roman" panose="02020603050405020304" pitchFamily="18" charset="0"/>
                <a:cs typeface="Times New Roman" panose="02020603050405020304" pitchFamily="18" charset="0"/>
              </a:rPr>
              <a:t>     ем,  </a:t>
            </a:r>
            <a:r>
              <a:rPr lang="ru-RU" sz="2400" dirty="0" err="1">
                <a:solidFill>
                  <a:srgbClr val="002060"/>
                </a:solidFill>
                <a:latin typeface="Times New Roman" panose="02020603050405020304" pitchFamily="18" charset="0"/>
                <a:cs typeface="Times New Roman" panose="02020603050405020304" pitchFamily="18" charset="0"/>
              </a:rPr>
              <a:t>ғайыпқа</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бұйырмаңыз</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Жұмеке</a:t>
            </a:r>
            <a:r>
              <a:rPr lang="ru-RU" sz="2400" dirty="0">
                <a:solidFill>
                  <a:srgbClr val="002060"/>
                </a:solidFill>
                <a:latin typeface="Times New Roman" panose="02020603050405020304" pitchFamily="18" charset="0"/>
                <a:cs typeface="Times New Roman" panose="02020603050405020304" pitchFamily="18" charset="0"/>
              </a:rPr>
              <a:t>!  - </a:t>
            </a:r>
            <a:r>
              <a:rPr lang="ru-RU" sz="2400" dirty="0" err="1">
                <a:solidFill>
                  <a:srgbClr val="002060"/>
                </a:solidFill>
                <a:latin typeface="Times New Roman" panose="02020603050405020304" pitchFamily="18" charset="0"/>
                <a:cs typeface="Times New Roman" panose="02020603050405020304" pitchFamily="18" charset="0"/>
              </a:rPr>
              <a:t>деді</a:t>
            </a:r>
            <a:r>
              <a:rPr lang="ru-RU" sz="2400" dirty="0">
                <a:solidFill>
                  <a:srgbClr val="002060"/>
                </a:solidFill>
                <a:latin typeface="Times New Roman" panose="02020603050405020304" pitchFamily="18" charset="0"/>
                <a:cs typeface="Times New Roman" panose="02020603050405020304" pitchFamily="18" charset="0"/>
              </a:rPr>
              <a:t>.                                         </a:t>
            </a:r>
          </a:p>
          <a:p>
            <a:r>
              <a:rPr lang="ru-RU" sz="2400" dirty="0">
                <a:solidFill>
                  <a:srgbClr val="002060"/>
                </a:solidFill>
                <a:latin typeface="Times New Roman" panose="02020603050405020304" pitchFamily="18" charset="0"/>
                <a:cs typeface="Times New Roman" panose="02020603050405020304" pitchFamily="18" charset="0"/>
              </a:rPr>
              <a:t>3.	-  </a:t>
            </a:r>
            <a:r>
              <a:rPr lang="ru-RU" sz="2400" dirty="0" err="1">
                <a:solidFill>
                  <a:srgbClr val="002060"/>
                </a:solidFill>
                <a:latin typeface="Times New Roman" panose="02020603050405020304" pitchFamily="18" charset="0"/>
                <a:cs typeface="Times New Roman" panose="02020603050405020304" pitchFamily="18" charset="0"/>
              </a:rPr>
              <a:t>Өзі</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тіпті</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көшелі</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кісі</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боп</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қапты</a:t>
            </a:r>
            <a:r>
              <a:rPr lang="ru-RU" sz="2400" dirty="0">
                <a:solidFill>
                  <a:srgbClr val="002060"/>
                </a:solidFill>
                <a:latin typeface="Times New Roman" panose="02020603050405020304" pitchFamily="18" charset="0"/>
                <a:cs typeface="Times New Roman" panose="02020603050405020304" pitchFamily="18" charset="0"/>
              </a:rPr>
              <a:t>! </a:t>
            </a:r>
          </a:p>
          <a:p>
            <a:pPr marL="457200" indent="-457200">
              <a:buAutoNum type="arabicPeriod" startAt="4"/>
            </a:pPr>
            <a:r>
              <a:rPr lang="ru-RU" sz="2400" dirty="0">
                <a:solidFill>
                  <a:srgbClr val="002060"/>
                </a:solidFill>
                <a:latin typeface="Times New Roman" panose="02020603050405020304" pitchFamily="18" charset="0"/>
                <a:cs typeface="Times New Roman" panose="02020603050405020304" pitchFamily="18" charset="0"/>
              </a:rPr>
              <a:t>- Балам-ау,  </a:t>
            </a:r>
            <a:r>
              <a:rPr lang="ru-RU" sz="2400" dirty="0" err="1">
                <a:solidFill>
                  <a:srgbClr val="002060"/>
                </a:solidFill>
                <a:latin typeface="Times New Roman" panose="02020603050405020304" pitchFamily="18" charset="0"/>
                <a:cs typeface="Times New Roman" panose="02020603050405020304" pitchFamily="18" charset="0"/>
              </a:rPr>
              <a:t>қаладан</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молдалық</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әкеледі</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ме</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десем</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нағашыңа</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тартып</a:t>
            </a:r>
            <a:r>
              <a:rPr lang="ru-RU" sz="2400" dirty="0">
                <a:solidFill>
                  <a:srgbClr val="002060"/>
                </a:solidFill>
                <a:latin typeface="Times New Roman" panose="02020603050405020304" pitchFamily="18" charset="0"/>
                <a:cs typeface="Times New Roman" panose="02020603050405020304" pitchFamily="18" charset="0"/>
              </a:rPr>
              <a:t>    </a:t>
            </a:r>
          </a:p>
          <a:p>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қайтқанбысың</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немене</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деді</a:t>
            </a:r>
            <a:r>
              <a:rPr lang="ru-RU" sz="2400" dirty="0">
                <a:solidFill>
                  <a:srgbClr val="002060"/>
                </a:solidFill>
                <a:latin typeface="Times New Roman" panose="02020603050405020304" pitchFamily="18" charset="0"/>
                <a:cs typeface="Times New Roman" panose="02020603050405020304" pitchFamily="18" charset="0"/>
              </a:rPr>
              <a:t>.</a:t>
            </a:r>
          </a:p>
          <a:p>
            <a:pPr marL="457200" indent="-457200">
              <a:buAutoNum type="arabicPeriod" startAt="5"/>
            </a:pP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Одан</a:t>
            </a:r>
            <a:r>
              <a:rPr lang="ru-RU" sz="2400" dirty="0">
                <a:solidFill>
                  <a:srgbClr val="002060"/>
                </a:solidFill>
                <a:latin typeface="Times New Roman" panose="02020603050405020304" pitchFamily="18" charset="0"/>
                <a:cs typeface="Times New Roman" panose="02020603050405020304" pitchFamily="18" charset="0"/>
              </a:rPr>
              <a:t>  да,  не </a:t>
            </a:r>
            <a:r>
              <a:rPr lang="ru-RU" sz="2400" dirty="0" err="1">
                <a:solidFill>
                  <a:srgbClr val="002060"/>
                </a:solidFill>
                <a:latin typeface="Times New Roman" panose="02020603050405020304" pitchFamily="18" charset="0"/>
                <a:cs typeface="Times New Roman" panose="02020603050405020304" pitchFamily="18" charset="0"/>
              </a:rPr>
              <a:t>күтсеңдер</a:t>
            </a:r>
            <a:r>
              <a:rPr lang="ru-RU" sz="2400" dirty="0">
                <a:solidFill>
                  <a:srgbClr val="002060"/>
                </a:solidFill>
                <a:latin typeface="Times New Roman" panose="02020603050405020304" pitchFamily="18" charset="0"/>
                <a:cs typeface="Times New Roman" panose="02020603050405020304" pitchFamily="18" charset="0"/>
              </a:rPr>
              <a:t> де осы  </a:t>
            </a:r>
            <a:r>
              <a:rPr lang="ru-RU" sz="2400" dirty="0" err="1">
                <a:solidFill>
                  <a:srgbClr val="002060"/>
                </a:solidFill>
                <a:latin typeface="Times New Roman" panose="02020603050405020304" pitchFamily="18" charset="0"/>
                <a:cs typeface="Times New Roman" panose="02020603050405020304" pitchFamily="18" charset="0"/>
              </a:rPr>
              <a:t>жаман</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қарадан</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күтсеңдерші</a:t>
            </a:r>
            <a:r>
              <a:rPr lang="ru-RU" sz="2400" dirty="0">
                <a:solidFill>
                  <a:srgbClr val="002060"/>
                </a:solidFill>
                <a:latin typeface="Times New Roman" panose="02020603050405020304" pitchFamily="18" charset="0"/>
                <a:cs typeface="Times New Roman" panose="02020603050405020304" pitchFamily="18" charset="0"/>
              </a:rPr>
              <a:t>! – </a:t>
            </a:r>
            <a:r>
              <a:rPr lang="ru-RU" sz="2400" dirty="0" err="1">
                <a:solidFill>
                  <a:srgbClr val="002060"/>
                </a:solidFill>
                <a:latin typeface="Times New Roman" panose="02020603050405020304" pitchFamily="18" charset="0"/>
                <a:cs typeface="Times New Roman" panose="02020603050405020304" pitchFamily="18" charset="0"/>
              </a:rPr>
              <a:t>деді</a:t>
            </a:r>
            <a:r>
              <a:rPr lang="ru-RU" sz="2400" dirty="0">
                <a:solidFill>
                  <a:srgbClr val="002060"/>
                </a:solidFill>
                <a:latin typeface="Times New Roman" panose="02020603050405020304" pitchFamily="18" charset="0"/>
                <a:cs typeface="Times New Roman" panose="02020603050405020304" pitchFamily="18" charset="0"/>
              </a:rPr>
              <a:t>.</a:t>
            </a:r>
            <a:endParaRPr lang="kk-KZ" sz="2400" dirty="0">
              <a:solidFill>
                <a:srgbClr val="00206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7523019" y="2617443"/>
            <a:ext cx="2770908" cy="1357746"/>
          </a:xfrm>
          <a:prstGeom prst="rect">
            <a:avLst/>
          </a:prstGeom>
        </p:spPr>
      </p:pic>
      <p:sp>
        <p:nvSpPr>
          <p:cNvPr id="4" name="Прямоугольник 3"/>
          <p:cNvSpPr/>
          <p:nvPr/>
        </p:nvSpPr>
        <p:spPr>
          <a:xfrm>
            <a:off x="1579418" y="5158364"/>
            <a:ext cx="7453745" cy="1015663"/>
          </a:xfrm>
          <a:prstGeom prst="rect">
            <a:avLst/>
          </a:prstGeom>
        </p:spPr>
        <p:txBody>
          <a:bodyPr wrap="square">
            <a:spAutoFit/>
          </a:bodyPr>
          <a:lstStyle/>
          <a:p>
            <a:r>
              <a:rPr lang="ru-RU" sz="2000" dirty="0">
                <a:solidFill>
                  <a:schemeClr val="accent6">
                    <a:lumMod val="75000"/>
                  </a:schemeClr>
                </a:solidFill>
                <a:latin typeface="Times New Roman" panose="02020603050405020304" pitchFamily="18" charset="0"/>
                <a:cs typeface="Times New Roman" panose="02020603050405020304" pitchFamily="18" charset="0"/>
              </a:rPr>
              <a:t>Дескрипторы: </a:t>
            </a:r>
          </a:p>
          <a:p>
            <a:pPr marL="285750" indent="-285750">
              <a:buFont typeface="Wingdings" panose="05000000000000000000" pitchFamily="2" charset="2"/>
              <a:buChar char="ü"/>
            </a:pP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Кейіпкерлер</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іс-әрекеті</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арқылы</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оқиға</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тұсын</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анықтайды</a:t>
            </a:r>
            <a:r>
              <a:rPr lang="ru-RU" sz="2000" dirty="0">
                <a:solidFill>
                  <a:schemeClr val="accent6">
                    <a:lumMod val="75000"/>
                  </a:schemeClr>
                </a:solidFill>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ü"/>
            </a:pP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Абайға</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мінездеме</a:t>
            </a:r>
            <a:r>
              <a:rPr lang="ru-RU" sz="2000" dirty="0">
                <a:solidFill>
                  <a:schemeClr val="accent6">
                    <a:lumMod val="75000"/>
                  </a:schemeClr>
                </a:solidFill>
                <a:latin typeface="Times New Roman" panose="02020603050405020304" pitchFamily="18" charset="0"/>
                <a:cs typeface="Times New Roman" panose="02020603050405020304" pitchFamily="18" charset="0"/>
              </a:rPr>
              <a:t> </a:t>
            </a:r>
            <a:r>
              <a:rPr lang="ru-RU" sz="2000" dirty="0" err="1">
                <a:solidFill>
                  <a:schemeClr val="accent6">
                    <a:lumMod val="75000"/>
                  </a:schemeClr>
                </a:solidFill>
                <a:latin typeface="Times New Roman" panose="02020603050405020304" pitchFamily="18" charset="0"/>
                <a:cs typeface="Times New Roman" panose="02020603050405020304" pitchFamily="18" charset="0"/>
              </a:rPr>
              <a:t>береді</a:t>
            </a:r>
            <a:r>
              <a:rPr lang="ru-RU" sz="2000" dirty="0">
                <a:solidFill>
                  <a:schemeClr val="accent6">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611095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advTm="11918">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1381" y="637309"/>
            <a:ext cx="2369127" cy="461665"/>
          </a:xfrm>
          <a:prstGeom prst="rect">
            <a:avLst/>
          </a:prstGeom>
          <a:noFill/>
        </p:spPr>
        <p:txBody>
          <a:bodyPr wrap="square" rtlCol="0">
            <a:spAutoFit/>
          </a:bodyPr>
          <a:lstStyle/>
          <a:p>
            <a:r>
              <a:rPr lang="kk-KZ" sz="2400" dirty="0">
                <a:solidFill>
                  <a:schemeClr val="accent6">
                    <a:lumMod val="75000"/>
                  </a:schemeClr>
                </a:solidFill>
                <a:latin typeface="Times New Roman" panose="02020603050405020304" pitchFamily="18" charset="0"/>
                <a:cs typeface="Times New Roman" panose="02020603050405020304" pitchFamily="18" charset="0"/>
              </a:rPr>
              <a:t>Өзіңді тексер!</a:t>
            </a:r>
            <a:endParaRPr lang="ru-RU" sz="2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flipH="1">
            <a:off x="706582" y="1237520"/>
            <a:ext cx="10931236" cy="4708981"/>
          </a:xfrm>
          <a:prstGeom prst="rect">
            <a:avLst/>
          </a:prstGeom>
          <a:noFill/>
        </p:spPr>
        <p:txBody>
          <a:bodyPr wrap="square" rtlCol="0">
            <a:spAutoFit/>
          </a:bodyPr>
          <a:lstStyle/>
          <a:p>
            <a:pPr marL="342900" indent="-342900">
              <a:buAutoNum type="arabicPeriod"/>
            </a:pPr>
            <a:r>
              <a:rPr lang="kk-KZ" sz="2000" dirty="0">
                <a:solidFill>
                  <a:srgbClr val="002060"/>
                </a:solidFill>
                <a:latin typeface="Times New Roman" panose="02020603050405020304" pitchFamily="18" charset="0"/>
                <a:cs typeface="Times New Roman" panose="02020603050405020304" pitchFamily="18" charset="0"/>
              </a:rPr>
              <a:t>Жұмабайдың айтқан сөзі. Жас бала ауылын сағынғандықтан тез жетуге асығады. Сондықтан үлкендерді еріксіз қатты жүргізудің айласын тапқанға ырза. </a:t>
            </a:r>
          </a:p>
          <a:p>
            <a:pPr marL="342900" indent="-342900">
              <a:buAutoNum type="arabicPeriod"/>
            </a:pPr>
            <a:r>
              <a:rPr lang="kk-KZ" sz="2000" dirty="0">
                <a:solidFill>
                  <a:srgbClr val="002060"/>
                </a:solidFill>
                <a:latin typeface="Times New Roman" panose="02020603050405020304" pitchFamily="18" charset="0"/>
                <a:cs typeface="Times New Roman" panose="02020603050405020304" pitchFamily="18" charset="0"/>
              </a:rPr>
              <a:t>Абайдың сөзі. Абай аулына келе жатқан бетте оның көзіне іліккеннін, бәрі: дала желі де, даланың жусан шөбі де, оның жұпар иісі де бала жанын өзгеше жылылыққа бөлеп, бұл даланы өзінше ұғынып, сүйіспеншілікке бөленеді. Үлкендер қорыққан Есембай да, ұрылар да Абайға суық, жат боп көріне алмады. Керісінше Жұмабайдың өзін бір қорқытып сергіп қалды. </a:t>
            </a:r>
          </a:p>
          <a:p>
            <a:pPr marL="342900" indent="-342900">
              <a:buAutoNum type="arabicPeriod"/>
            </a:pPr>
            <a:r>
              <a:rPr lang="kk-KZ" sz="2000" dirty="0">
                <a:solidFill>
                  <a:srgbClr val="002060"/>
                </a:solidFill>
                <a:latin typeface="Times New Roman" panose="02020603050405020304" pitchFamily="18" charset="0"/>
                <a:cs typeface="Times New Roman" panose="02020603050405020304" pitchFamily="18" charset="0"/>
              </a:rPr>
              <a:t>Майбасардың сөзі. Абай әке сұрағына ересек адамша байсалды жауап береді. Бұл әрекетіне  Құнанбай жанындағылар да разы болады. Абайдың  оқыған, әдепті, ақылды екенін аңғарамыз.</a:t>
            </a:r>
          </a:p>
          <a:p>
            <a:pPr marL="342900" indent="-342900">
              <a:buAutoNum type="arabicPeriod"/>
            </a:pPr>
            <a:r>
              <a:rPr lang="kk-KZ" sz="2000" dirty="0">
                <a:solidFill>
                  <a:srgbClr val="002060"/>
                </a:solidFill>
                <a:latin typeface="Times New Roman" panose="02020603050405020304" pitchFamily="18" charset="0"/>
                <a:cs typeface="Times New Roman" panose="02020603050405020304" pitchFamily="18" charset="0"/>
              </a:rPr>
              <a:t>Ұлжанның сөзі. Абайдың іс- әрекетіне  сын көзбен қарап, оның мінезінде нағашы жұртына ұқсастығы барын айтса, Абай  «Жігіттің жақсысы – нағашысынан» дегендей разы болды.</a:t>
            </a:r>
          </a:p>
          <a:p>
            <a:pPr marL="342900" indent="-342900">
              <a:buAutoNum type="arabicPeriod"/>
            </a:pPr>
            <a:r>
              <a:rPr lang="kk-KZ" sz="2000" dirty="0">
                <a:solidFill>
                  <a:srgbClr val="002060"/>
                </a:solidFill>
                <a:latin typeface="Times New Roman" panose="02020603050405020304" pitchFamily="18" charset="0"/>
                <a:cs typeface="Times New Roman" panose="02020603050405020304" pitchFamily="18" charset="0"/>
              </a:rPr>
              <a:t> Әкесі Құнанбайдың сөзі. Құнанбайдың Абайды еліне оралуға рұқсат етуінің бір себебі де осы да. Ел ісіне ерте араластырып,  өз жолын үйрету болатын. Сондықтан Абайға үміт артты.Абай оқудан келгеннен кейін Құнанбайдың қасында жүріп, ел ісіне араласа бастайды. Ел ішінде болып жатқан зомбылықты, қараңғылықты, теңсіздікті өз көзімен көреді</a:t>
            </a:r>
          </a:p>
          <a:p>
            <a:endParaRPr lang="kk-K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1072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advTm="11918">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2823</TotalTime>
  <Words>1511</Words>
  <Application>Microsoft Office PowerPoint</Application>
  <PresentationFormat>Широкоэкранный</PresentationFormat>
  <Paragraphs>131</Paragraphs>
  <Slides>16</Slides>
  <Notes>1</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ariant>
        <vt:lpstr>Произвольные показы</vt:lpstr>
      </vt:variant>
      <vt:variant>
        <vt:i4>1</vt:i4>
      </vt:variant>
    </vt:vector>
  </HeadingPairs>
  <TitlesOfParts>
    <vt:vector size="23" baseType="lpstr">
      <vt:lpstr>Arial</vt:lpstr>
      <vt:lpstr>Calibri</vt:lpstr>
      <vt:lpstr>Garamond</vt:lpstr>
      <vt:lpstr>Times New Roman</vt:lpstr>
      <vt:lpstr>Wingdings</vt:lpstr>
      <vt:lpstr>Натуральные материалы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Произвольный показ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Tana Amanzholova</dc:creator>
  <cp:lastModifiedBy>Орынбекова Акниет</cp:lastModifiedBy>
  <cp:revision>162</cp:revision>
  <dcterms:created xsi:type="dcterms:W3CDTF">2021-01-02T07:48:19Z</dcterms:created>
  <dcterms:modified xsi:type="dcterms:W3CDTF">2022-05-15T15:52:36Z</dcterms:modified>
</cp:coreProperties>
</file>